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30"/>
  </p:notesMasterIdLst>
  <p:sldIdLst>
    <p:sldId id="256" r:id="rId3"/>
    <p:sldId id="259" r:id="rId4"/>
    <p:sldId id="260" r:id="rId5"/>
    <p:sldId id="261" r:id="rId6"/>
    <p:sldId id="262" r:id="rId7"/>
    <p:sldId id="263" r:id="rId8"/>
    <p:sldId id="265" r:id="rId9"/>
    <p:sldId id="267" r:id="rId10"/>
    <p:sldId id="269" r:id="rId11"/>
    <p:sldId id="271" r:id="rId12"/>
    <p:sldId id="272" r:id="rId13"/>
    <p:sldId id="274" r:id="rId14"/>
    <p:sldId id="276" r:id="rId15"/>
    <p:sldId id="278" r:id="rId16"/>
    <p:sldId id="280" r:id="rId17"/>
    <p:sldId id="281" r:id="rId18"/>
    <p:sldId id="283" r:id="rId19"/>
    <p:sldId id="285" r:id="rId20"/>
    <p:sldId id="287" r:id="rId21"/>
    <p:sldId id="288" r:id="rId22"/>
    <p:sldId id="290" r:id="rId23"/>
    <p:sldId id="291" r:id="rId24"/>
    <p:sldId id="292" r:id="rId25"/>
    <p:sldId id="293" r:id="rId26"/>
    <p:sldId id="295" r:id="rId27"/>
    <p:sldId id="297" r:id="rId28"/>
    <p:sldId id="299" r:id="rId29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ecafa41cc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3ecafa41cc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ec92bba62e_2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g3ec92bba62e_2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ec92bba62e_2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g3ec92bba62e_2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ec92bba62e_2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g3ec92bba62e_2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ec92bba62e_2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g3ec92bba62e_2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ec92bba62e_2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g3ec92bba62e_2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ec92bba62e_2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g3ec92bba62e_2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ec92bba62e_2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g3ec92bba62e_2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IDEA committee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ec92bba62e_2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g3ec92bba62e_2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ec92bba62e_2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g3ec92bba62e_2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eba0f2b32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0" name="Google Shape;490;g3eba0f2b32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ecafa41cca_2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3ecafa41cca_2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eba0f2b32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g3eba0f2b32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ec92bba62e_2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8" name="Google Shape;528;g3ec92bba62e_2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ec92bba62e_2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g3ec92bba62e_2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ec92bba62e_2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8" name="Google Shape;548;g3ec92bba62e_2_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ec92bba62e_2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2" name="Google Shape;562;g3ec92bba62e_2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ec92bba62e_2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7" name="Google Shape;587;g3ec92bba62e_2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3ec92bba62e_2_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9" name="Google Shape;609;g3ec92bba62e_2_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ec92bba62e_2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1" name="Google Shape;631;g3ec92bba62e_2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ec92bba62e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g3ec92bba62e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ec92bba62e_2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3ec92bba62e_2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/>
              <a:t>Presented by … Jesse Alston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ec92bba62e_2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g3ec92bba62e_2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ec92bba62e_2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3ec92bba62e_2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ec92bba62e_2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g3ec92bba62e_2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u="none" strike="noStrike" cap="none">
                <a:solidFill>
                  <a:srgbClr val="000000"/>
                </a:solidFill>
              </a:rPr>
              <a:t>Nicté Ordóñez, Chair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0"/>
              <a:buChar char="●"/>
            </a:pPr>
            <a:r>
              <a:rPr lang="en" sz="1100" u="none" strike="noStrike" cap="none">
                <a:solidFill>
                  <a:srgbClr val="000000"/>
                </a:solidFill>
              </a:rPr>
              <a:t>Latin American Fellowship Committee</a:t>
            </a:r>
            <a:endParaRPr sz="105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ec92bba62e_2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g3ec92bba62e_2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(THEY go by name Iris)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ec92bba62e_2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g3ec92bba62e_2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ctrTitle"/>
          </p:nvPr>
        </p:nvSpPr>
        <p:spPr>
          <a:xfrm>
            <a:off x="685800" y="841773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Calibri"/>
              <a:buNone/>
              <a:defRPr sz="51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 b="0" i="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2pPr>
            <a:lvl3pPr lvl="2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/>
            </a:lvl3pPr>
            <a:lvl4pPr lvl="3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4pPr>
            <a:lvl5pPr lvl="4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5pPr>
            <a:lvl6pPr lvl="5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6pPr>
            <a:lvl7pPr lvl="6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7pPr>
            <a:lvl8pPr lvl="7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8pPr>
            <a:lvl9pPr lvl="8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Calibri"/>
              <a:buNone/>
              <a:defRPr sz="51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530"/>
              <a:buNone/>
              <a:defRPr sz="153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36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36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36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36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36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36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2"/>
          </p:nvPr>
        </p:nvSpPr>
        <p:spPr>
          <a:xfrm>
            <a:off x="4629151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2pPr>
            <a:lvl3pPr marL="1371600" lvl="2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 b="1"/>
            </a:lvl3pPr>
            <a:lvl4pPr marL="1828800" lvl="3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4pPr>
            <a:lvl5pPr marL="2286000" lvl="4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5pPr>
            <a:lvl6pPr marL="2743200" lvl="5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6pPr>
            <a:lvl7pPr marL="3200400" lvl="6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7pPr>
            <a:lvl8pPr marL="3657600" lvl="7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8pPr>
            <a:lvl9pPr marL="4114800" lvl="8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2pPr>
            <a:lvl3pPr marL="1371600" lvl="2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 b="1"/>
            </a:lvl3pPr>
            <a:lvl4pPr marL="1828800" lvl="3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4pPr>
            <a:lvl5pPr marL="2286000" lvl="4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5pPr>
            <a:lvl6pPr marL="2743200" lvl="5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6pPr>
            <a:lvl7pPr marL="3200400" lvl="6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7pPr>
            <a:lvl8pPr marL="3657600" lvl="7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8pPr>
            <a:lvl9pPr marL="4114800" lvl="8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Calibri"/>
              <a:buNone/>
              <a:defRPr sz="272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132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  <a:defRPr sz="272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7973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380"/>
              <a:buChar char="•"/>
              <a:defRPr sz="2380"/>
            </a:lvl2pPr>
            <a:lvl3pPr marL="1371600" lvl="2" indent="-35814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040"/>
              <a:buChar char="•"/>
              <a:defRPr sz="2040"/>
            </a:lvl3pPr>
            <a:lvl4pPr marL="1828800" lvl="3" indent="-33655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4pPr>
            <a:lvl5pPr marL="2286000" lvl="4" indent="-33655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5pPr>
            <a:lvl6pPr marL="2743200" lvl="5" indent="-33655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6pPr>
            <a:lvl7pPr marL="3200400" lvl="6" indent="-33655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7pPr>
            <a:lvl8pPr marL="3657600" lvl="7" indent="-33655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8pPr>
            <a:lvl9pPr marL="4114800" lvl="8" indent="-33655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190"/>
              <a:buNone/>
              <a:defRPr sz="1190"/>
            </a:lvl2pPr>
            <a:lvl3pPr marL="1371600" lvl="2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020"/>
              <a:buNone/>
              <a:defRPr sz="1020"/>
            </a:lvl3pPr>
            <a:lvl4pPr marL="1828800" lvl="3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4pPr>
            <a:lvl5pPr marL="2286000" lvl="4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5pPr>
            <a:lvl6pPr marL="2743200" lvl="5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6pPr>
            <a:lvl7pPr marL="3200400" lvl="6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7pPr>
            <a:lvl8pPr marL="3657600" lvl="7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8pPr>
            <a:lvl9pPr marL="4114800" lvl="8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Calibri"/>
              <a:buNone/>
              <a:defRPr sz="272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4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190"/>
              <a:buNone/>
              <a:defRPr sz="1190"/>
            </a:lvl2pPr>
            <a:lvl3pPr marL="1371600" lvl="2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020"/>
              <a:buNone/>
              <a:defRPr sz="1020"/>
            </a:lvl3pPr>
            <a:lvl4pPr marL="1828800" lvl="3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4pPr>
            <a:lvl5pPr marL="2286000" lvl="4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5pPr>
            <a:lvl6pPr marL="2743200" lvl="5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6pPr>
            <a:lvl7pPr marL="3200400" lvl="6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7pPr>
            <a:lvl8pPr marL="3657600" lvl="7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8pPr>
            <a:lvl9pPr marL="4114800" lvl="8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body" idx="1"/>
          </p:nvPr>
        </p:nvSpPr>
        <p:spPr>
          <a:xfrm rot="5400000">
            <a:off x="2940301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 txBox="1">
            <a:spLocks noGrp="1"/>
          </p:cNvSpPr>
          <p:nvPr>
            <p:ph type="title"/>
          </p:nvPr>
        </p:nvSpPr>
        <p:spPr>
          <a:xfrm rot="5400000">
            <a:off x="5350201" y="1467394"/>
            <a:ext cx="43587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body" idx="1"/>
          </p:nvPr>
        </p:nvSpPr>
        <p:spPr>
          <a:xfrm rot="5400000">
            <a:off x="1349775" y="-447056"/>
            <a:ext cx="4358700" cy="58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40"/>
              <a:buFont typeface="Calibri"/>
              <a:buNone/>
              <a:defRPr sz="37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79730" algn="l" rtl="0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  <a:defRPr sz="23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8140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5755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5755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5755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5755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5755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5755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0"/>
              <a:buFont typeface="Arial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0"/>
              <a:buFont typeface="Arial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0"/>
              <a:buFont typeface="Arial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0"/>
              <a:buFont typeface="Arial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0"/>
              <a:buFont typeface="Arial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0"/>
              <a:buFont typeface="Arial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0"/>
              <a:buFont typeface="Arial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0"/>
              <a:buFont typeface="Arial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0"/>
              <a:buFont typeface="Arial"/>
              <a:buNone/>
              <a:defRPr sz="102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27"/>
          <p:cNvGrpSpPr/>
          <p:nvPr/>
        </p:nvGrpSpPr>
        <p:grpSpPr>
          <a:xfrm>
            <a:off x="0" y="-9439"/>
            <a:ext cx="10033260" cy="1203016"/>
            <a:chOff x="0" y="-12585"/>
            <a:chExt cx="13377680" cy="1604021"/>
          </a:xfrm>
        </p:grpSpPr>
        <p:pic>
          <p:nvPicPr>
            <p:cNvPr id="139" name="Google Shape;139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-3984"/>
              <a:ext cx="13377680" cy="15914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27" descr="https://mammalmeetings.org/wp-content/uploads/2024/11/ASM-2026-Norfolk-FINAL-Logo-1024x434.jpe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407400" y="-12585"/>
              <a:ext cx="3784600" cy="16040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1" name="Google Shape;141;p27"/>
          <p:cNvSpPr txBox="1"/>
          <p:nvPr/>
        </p:nvSpPr>
        <p:spPr>
          <a:xfrm>
            <a:off x="0" y="2254757"/>
            <a:ext cx="9052560" cy="207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i="0" u="none" strike="noStrike" cap="non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Welcome to the 105</a:t>
            </a:r>
            <a:r>
              <a:rPr lang="en" sz="3200" b="1" i="0" u="none" strike="noStrike" cap="none" baseline="300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" sz="3200" b="1" i="0" u="none" strike="noStrike" cap="non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 ASM Annual Meeting: </a:t>
            </a:r>
            <a:endParaRPr sz="3200" b="1" i="0" u="none" strike="noStrike" cap="none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i="0" u="none" strike="noStrike" cap="non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Awards Ceremony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Marriott 4</a:t>
            </a:r>
            <a:r>
              <a:rPr lang="en" sz="2100" b="1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Floor Ballroom III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2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2"/>
          <p:cNvSpPr/>
          <p:nvPr/>
        </p:nvSpPr>
        <p:spPr>
          <a:xfrm flipH="1">
            <a:off x="6092502" y="-2"/>
            <a:ext cx="3051498" cy="5143499"/>
          </a:xfrm>
          <a:prstGeom prst="rect">
            <a:avLst/>
          </a:prstGeom>
          <a:gradFill>
            <a:gsLst>
              <a:gs pos="0">
                <a:srgbClr val="000000"/>
              </a:gs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42"/>
          <p:cNvSpPr/>
          <p:nvPr/>
        </p:nvSpPr>
        <p:spPr>
          <a:xfrm flipH="1">
            <a:off x="6092502" y="-2"/>
            <a:ext cx="2708597" cy="5143499"/>
          </a:xfrm>
          <a:prstGeom prst="rect">
            <a:avLst/>
          </a:prstGeom>
          <a:gradFill>
            <a:gsLst>
              <a:gs pos="0">
                <a:srgbClr val="2F5496">
                  <a:alpha val="55686"/>
                </a:srgbClr>
              </a:gs>
              <a:gs pos="100000">
                <a:srgbClr val="000000">
                  <a:alpha val="51764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42"/>
          <p:cNvSpPr/>
          <p:nvPr/>
        </p:nvSpPr>
        <p:spPr>
          <a:xfrm rot="5400000">
            <a:off x="6173041" y="-80543"/>
            <a:ext cx="2890418" cy="3051499"/>
          </a:xfrm>
          <a:prstGeom prst="rect">
            <a:avLst/>
          </a:prstGeom>
          <a:gradFill>
            <a:gsLst>
              <a:gs pos="0">
                <a:srgbClr val="000000">
                  <a:alpha val="33725"/>
                </a:srgbClr>
              </a:gs>
              <a:gs pos="96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2"/>
          <p:cNvSpPr txBox="1"/>
          <p:nvPr/>
        </p:nvSpPr>
        <p:spPr>
          <a:xfrm>
            <a:off x="769125" y="1452768"/>
            <a:ext cx="3095210" cy="158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" sz="28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2026</a:t>
            </a:r>
            <a:r>
              <a:rPr lang="en" sz="36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 Guy N. Cameron Award (Student)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2"/>
          <p:cNvSpPr txBox="1"/>
          <p:nvPr/>
        </p:nvSpPr>
        <p:spPr>
          <a:xfrm>
            <a:off x="769126" y="3155592"/>
            <a:ext cx="3175876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Montana Stone, 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Ecology, Evolution, and Organismal Biology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Brown University </a:t>
            </a:r>
            <a:b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42"/>
          <p:cNvPicPr preferRelativeResize="0"/>
          <p:nvPr/>
        </p:nvPicPr>
        <p:blipFill rotWithShape="1">
          <a:blip r:embed="rId3">
            <a:alphaModFix/>
          </a:blip>
          <a:srcRect l="32823"/>
          <a:stretch/>
        </p:blipFill>
        <p:spPr>
          <a:xfrm>
            <a:off x="4857600" y="1083400"/>
            <a:ext cx="3051500" cy="3406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3"/>
          <p:cNvSpPr/>
          <p:nvPr/>
        </p:nvSpPr>
        <p:spPr>
          <a:xfrm>
            <a:off x="0" y="1"/>
            <a:ext cx="9144000" cy="51434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43"/>
          <p:cNvSpPr txBox="1"/>
          <p:nvPr/>
        </p:nvSpPr>
        <p:spPr>
          <a:xfrm>
            <a:off x="681253" y="3270746"/>
            <a:ext cx="4043147" cy="894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David Sneddon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Integrative Biology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Oregon State University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43"/>
          <p:cNvSpPr/>
          <p:nvPr/>
        </p:nvSpPr>
        <p:spPr>
          <a:xfrm flipH="1">
            <a:off x="6092502" y="-2"/>
            <a:ext cx="3051498" cy="5143499"/>
          </a:xfrm>
          <a:prstGeom prst="rect">
            <a:avLst/>
          </a:prstGeom>
          <a:gradFill>
            <a:gsLst>
              <a:gs pos="0">
                <a:srgbClr val="000000"/>
              </a:gs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43"/>
          <p:cNvSpPr/>
          <p:nvPr/>
        </p:nvSpPr>
        <p:spPr>
          <a:xfrm flipH="1">
            <a:off x="6092502" y="-2"/>
            <a:ext cx="2708597" cy="5143499"/>
          </a:xfrm>
          <a:prstGeom prst="rect">
            <a:avLst/>
          </a:prstGeom>
          <a:gradFill>
            <a:gsLst>
              <a:gs pos="0">
                <a:srgbClr val="2F5496">
                  <a:alpha val="55686"/>
                </a:srgbClr>
              </a:gs>
              <a:gs pos="100000">
                <a:srgbClr val="000000">
                  <a:alpha val="51764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43"/>
          <p:cNvSpPr/>
          <p:nvPr/>
        </p:nvSpPr>
        <p:spPr>
          <a:xfrm rot="5400000">
            <a:off x="6173041" y="-80543"/>
            <a:ext cx="2890418" cy="3051499"/>
          </a:xfrm>
          <a:prstGeom prst="rect">
            <a:avLst/>
          </a:prstGeom>
          <a:gradFill>
            <a:gsLst>
              <a:gs pos="0">
                <a:srgbClr val="000000">
                  <a:alpha val="33725"/>
                </a:srgbClr>
              </a:gs>
              <a:gs pos="96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43"/>
          <p:cNvSpPr txBox="1"/>
          <p:nvPr/>
        </p:nvSpPr>
        <p:spPr>
          <a:xfrm>
            <a:off x="521208" y="1452768"/>
            <a:ext cx="3343127" cy="158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" sz="28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2026</a:t>
            </a:r>
            <a:r>
              <a:rPr lang="en" sz="36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 Guy N. Cameron Award (Postdoc)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4550" y="800150"/>
            <a:ext cx="3051501" cy="358989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5"/>
          <p:cNvSpPr/>
          <p:nvPr/>
        </p:nvSpPr>
        <p:spPr>
          <a:xfrm>
            <a:off x="0" y="1"/>
            <a:ext cx="9144000" cy="51434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45"/>
          <p:cNvSpPr/>
          <p:nvPr/>
        </p:nvSpPr>
        <p:spPr>
          <a:xfrm flipH="1">
            <a:off x="6092502" y="-2"/>
            <a:ext cx="3051498" cy="5143499"/>
          </a:xfrm>
          <a:prstGeom prst="rect">
            <a:avLst/>
          </a:prstGeom>
          <a:gradFill>
            <a:gsLst>
              <a:gs pos="0">
                <a:srgbClr val="000000"/>
              </a:gs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45"/>
          <p:cNvSpPr/>
          <p:nvPr/>
        </p:nvSpPr>
        <p:spPr>
          <a:xfrm flipH="1">
            <a:off x="6092502" y="-2"/>
            <a:ext cx="2708597" cy="5143499"/>
          </a:xfrm>
          <a:prstGeom prst="rect">
            <a:avLst/>
          </a:prstGeom>
          <a:gradFill>
            <a:gsLst>
              <a:gs pos="0">
                <a:srgbClr val="2F5496">
                  <a:alpha val="56078"/>
                </a:srgbClr>
              </a:gs>
              <a:gs pos="100000">
                <a:srgbClr val="000000">
                  <a:alpha val="52156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45"/>
          <p:cNvSpPr/>
          <p:nvPr/>
        </p:nvSpPr>
        <p:spPr>
          <a:xfrm rot="5400000">
            <a:off x="6173041" y="-80543"/>
            <a:ext cx="2890418" cy="3051499"/>
          </a:xfrm>
          <a:prstGeom prst="rect">
            <a:avLst/>
          </a:prstGeom>
          <a:gradFill>
            <a:gsLst>
              <a:gs pos="0">
                <a:srgbClr val="000000">
                  <a:alpha val="34117"/>
                </a:srgbClr>
              </a:gs>
              <a:gs pos="96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45"/>
          <p:cNvSpPr txBox="1"/>
          <p:nvPr/>
        </p:nvSpPr>
        <p:spPr>
          <a:xfrm>
            <a:off x="701012" y="3114346"/>
            <a:ext cx="4098955" cy="748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 Holst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Florida Museum of Natural History &amp; University of Florida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45"/>
          <p:cNvSpPr txBox="1"/>
          <p:nvPr/>
        </p:nvSpPr>
        <p:spPr>
          <a:xfrm>
            <a:off x="360361" y="1233017"/>
            <a:ext cx="4545764" cy="237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2026</a:t>
            </a:r>
            <a:r>
              <a:rPr lang="en" sz="36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 Stephen Jenkins Scholarship in Mammalogy Award</a:t>
            </a:r>
            <a:endParaRPr sz="3600" b="0" i="0" u="none" strike="noStrike" cap="none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45" title="Meg_Holst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3875" y="680863"/>
            <a:ext cx="2836324" cy="37817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7"/>
          <p:cNvSpPr/>
          <p:nvPr/>
        </p:nvSpPr>
        <p:spPr>
          <a:xfrm>
            <a:off x="0" y="1"/>
            <a:ext cx="9144000" cy="51434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47"/>
          <p:cNvSpPr/>
          <p:nvPr/>
        </p:nvSpPr>
        <p:spPr>
          <a:xfrm flipH="1">
            <a:off x="6092502" y="-2"/>
            <a:ext cx="3051498" cy="5143499"/>
          </a:xfrm>
          <a:prstGeom prst="rect">
            <a:avLst/>
          </a:prstGeom>
          <a:gradFill>
            <a:gsLst>
              <a:gs pos="0">
                <a:srgbClr val="000000"/>
              </a:gs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47"/>
          <p:cNvSpPr/>
          <p:nvPr/>
        </p:nvSpPr>
        <p:spPr>
          <a:xfrm flipH="1">
            <a:off x="6092502" y="-2"/>
            <a:ext cx="2708597" cy="5143499"/>
          </a:xfrm>
          <a:prstGeom prst="rect">
            <a:avLst/>
          </a:prstGeom>
          <a:gradFill>
            <a:gsLst>
              <a:gs pos="0">
                <a:srgbClr val="2F5496">
                  <a:alpha val="56078"/>
                </a:srgbClr>
              </a:gs>
              <a:gs pos="100000">
                <a:srgbClr val="000000">
                  <a:alpha val="52156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47"/>
          <p:cNvSpPr/>
          <p:nvPr/>
        </p:nvSpPr>
        <p:spPr>
          <a:xfrm rot="5400000">
            <a:off x="6173041" y="-80543"/>
            <a:ext cx="2890418" cy="3051499"/>
          </a:xfrm>
          <a:prstGeom prst="rect">
            <a:avLst/>
          </a:prstGeom>
          <a:gradFill>
            <a:gsLst>
              <a:gs pos="0">
                <a:srgbClr val="000000">
                  <a:alpha val="34117"/>
                </a:srgbClr>
              </a:gs>
              <a:gs pos="96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47"/>
          <p:cNvSpPr txBox="1"/>
          <p:nvPr/>
        </p:nvSpPr>
        <p:spPr>
          <a:xfrm>
            <a:off x="1020502" y="1120229"/>
            <a:ext cx="3459975" cy="237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2026</a:t>
            </a:r>
            <a:r>
              <a:rPr lang="en" sz="36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 Donald W. and Glennis A. Kaufman Award</a:t>
            </a:r>
            <a:endParaRPr/>
          </a:p>
        </p:txBody>
      </p:sp>
      <p:sp>
        <p:nvSpPr>
          <p:cNvPr id="377" name="Google Shape;377;p47"/>
          <p:cNvSpPr txBox="1"/>
          <p:nvPr/>
        </p:nvSpPr>
        <p:spPr>
          <a:xfrm>
            <a:off x="1020500" y="3215543"/>
            <a:ext cx="91440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Marissa Pitts</a:t>
            </a:r>
            <a:endParaRPr sz="335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47"/>
          <p:cNvSpPr txBox="1"/>
          <p:nvPr/>
        </p:nvSpPr>
        <p:spPr>
          <a:xfrm>
            <a:off x="738909" y="3919656"/>
            <a:ext cx="91440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of Oklahoma </a:t>
            </a:r>
            <a:endParaRPr sz="29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9"/>
          <p:cNvSpPr txBox="1"/>
          <p:nvPr/>
        </p:nvSpPr>
        <p:spPr>
          <a:xfrm>
            <a:off x="446050" y="-872250"/>
            <a:ext cx="8370300" cy="19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21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2026</a:t>
            </a:r>
            <a:r>
              <a:rPr lang="en" sz="36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 Black &amp; Indigenous Scholar</a:t>
            </a:r>
            <a:r>
              <a:rPr lang="en" sz="3600">
                <a:solidFill>
                  <a:srgbClr val="2F5496"/>
                </a:solidFill>
              </a:rPr>
              <a:t>s</a:t>
            </a:r>
            <a:r>
              <a:rPr lang="en" sz="36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 Awards</a:t>
            </a:r>
            <a:endParaRPr/>
          </a:p>
        </p:txBody>
      </p:sp>
      <p:pic>
        <p:nvPicPr>
          <p:cNvPr id="398" name="Google Shape;39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797" y="1418191"/>
            <a:ext cx="1695075" cy="29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1999" y="1418185"/>
            <a:ext cx="1695075" cy="290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6189" y="1418208"/>
            <a:ext cx="1695075" cy="2900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29794" y="1405032"/>
            <a:ext cx="1691640" cy="285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29647" y="1405547"/>
            <a:ext cx="1695075" cy="290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14225" y="4298626"/>
            <a:ext cx="2036225" cy="85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28547" y="4313481"/>
            <a:ext cx="2036250" cy="85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52334" y="4255657"/>
            <a:ext cx="2332738" cy="9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21322" y="4211060"/>
            <a:ext cx="1718288" cy="9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25725" y="4254237"/>
            <a:ext cx="1718275" cy="967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1"/>
          <p:cNvSpPr/>
          <p:nvPr/>
        </p:nvSpPr>
        <p:spPr>
          <a:xfrm>
            <a:off x="6092499" y="-16"/>
            <a:ext cx="2708601" cy="5143516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51"/>
          <p:cNvSpPr/>
          <p:nvPr/>
        </p:nvSpPr>
        <p:spPr>
          <a:xfrm>
            <a:off x="8762029" y="0"/>
            <a:ext cx="360933" cy="5143516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51"/>
          <p:cNvSpPr txBox="1">
            <a:spLocks noGrp="1"/>
          </p:cNvSpPr>
          <p:nvPr>
            <p:ph type="title"/>
          </p:nvPr>
        </p:nvSpPr>
        <p:spPr>
          <a:xfrm>
            <a:off x="902537" y="1356753"/>
            <a:ext cx="3459975" cy="237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000">
                <a:solidFill>
                  <a:srgbClr val="2F5496"/>
                </a:solidFill>
              </a:rPr>
              <a:t>2026</a:t>
            </a:r>
            <a:r>
              <a:rPr lang="en" sz="3600">
                <a:solidFill>
                  <a:srgbClr val="2F5496"/>
                </a:solidFill>
              </a:rPr>
              <a:t> J. Mary Taylor Award</a:t>
            </a:r>
            <a:endParaRPr sz="3600">
              <a:solidFill>
                <a:srgbClr val="2F5496"/>
              </a:solidFill>
            </a:endParaRPr>
          </a:p>
        </p:txBody>
      </p:sp>
      <p:sp>
        <p:nvSpPr>
          <p:cNvPr id="424" name="Google Shape;424;p51"/>
          <p:cNvSpPr txBox="1"/>
          <p:nvPr/>
        </p:nvSpPr>
        <p:spPr>
          <a:xfrm>
            <a:off x="799453" y="3148996"/>
            <a:ext cx="2768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200" b="1">
                <a:solidFill>
                  <a:schemeClr val="dk1"/>
                </a:solidFill>
              </a:rPr>
              <a:t>Rhiannon Jakopak</a:t>
            </a:r>
            <a:endParaRPr sz="2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p51" title="rhiannon.jpg"/>
          <p:cNvPicPr preferRelativeResize="0"/>
          <p:nvPr/>
        </p:nvPicPr>
        <p:blipFill rotWithShape="1">
          <a:blip r:embed="rId3">
            <a:alphaModFix/>
          </a:blip>
          <a:srcRect l="3288" t="13478" r="22649" b="13508"/>
          <a:stretch/>
        </p:blipFill>
        <p:spPr>
          <a:xfrm>
            <a:off x="3972750" y="665250"/>
            <a:ext cx="5078948" cy="375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2"/>
          <p:cNvSpPr/>
          <p:nvPr/>
        </p:nvSpPr>
        <p:spPr>
          <a:xfrm>
            <a:off x="273798" y="7095"/>
            <a:ext cx="2708601" cy="5215833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52"/>
          <p:cNvSpPr/>
          <p:nvPr/>
        </p:nvSpPr>
        <p:spPr>
          <a:xfrm>
            <a:off x="3826" y="2491"/>
            <a:ext cx="399653" cy="5220438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/>
          </a:p>
        </p:txBody>
      </p:sp>
      <p:sp>
        <p:nvSpPr>
          <p:cNvPr id="432" name="Google Shape;432;p52"/>
          <p:cNvSpPr txBox="1">
            <a:spLocks noGrp="1"/>
          </p:cNvSpPr>
          <p:nvPr>
            <p:ph type="title"/>
          </p:nvPr>
        </p:nvSpPr>
        <p:spPr>
          <a:xfrm>
            <a:off x="3004279" y="708837"/>
            <a:ext cx="5360001" cy="878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230188" lvl="0" indent="-158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800">
                <a:solidFill>
                  <a:srgbClr val="325289"/>
                </a:solidFill>
              </a:rPr>
              <a:t>2026 Rising Undergraduates </a:t>
            </a:r>
            <a:br>
              <a:rPr lang="en" sz="2800">
                <a:solidFill>
                  <a:srgbClr val="325289"/>
                </a:solidFill>
              </a:rPr>
            </a:br>
            <a:r>
              <a:rPr lang="en" sz="2800">
                <a:solidFill>
                  <a:srgbClr val="325289"/>
                </a:solidFill>
              </a:rPr>
              <a:t>in Mammalogy travel support</a:t>
            </a:r>
            <a:endParaRPr/>
          </a:p>
        </p:txBody>
      </p:sp>
      <p:sp>
        <p:nvSpPr>
          <p:cNvPr id="433" name="Google Shape;433;p52"/>
          <p:cNvSpPr txBox="1">
            <a:spLocks noGrp="1"/>
          </p:cNvSpPr>
          <p:nvPr>
            <p:ph type="body" idx="1"/>
          </p:nvPr>
        </p:nvSpPr>
        <p:spPr>
          <a:xfrm>
            <a:off x="3181487" y="1997323"/>
            <a:ext cx="5688715" cy="2909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000000"/>
                </a:solidFill>
              </a:rPr>
              <a:t>Chloe Lynn</a:t>
            </a:r>
            <a:r>
              <a:rPr lang="en" sz="1800" u="none" strike="noStrike" dirty="0">
                <a:solidFill>
                  <a:srgbClr val="000000"/>
                </a:solidFill>
              </a:rPr>
              <a:t>, University of Flori</a:t>
            </a:r>
            <a:r>
              <a:rPr lang="en" sz="1800" dirty="0">
                <a:solidFill>
                  <a:srgbClr val="000000"/>
                </a:solidFill>
              </a:rPr>
              <a:t>da</a:t>
            </a:r>
            <a:endParaRPr sz="18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000000"/>
                </a:solidFill>
              </a:rPr>
              <a:t>Brooks Rogers</a:t>
            </a:r>
            <a:r>
              <a:rPr lang="en" sz="1800" u="none" strike="noStrike" dirty="0">
                <a:solidFill>
                  <a:srgbClr val="000000"/>
                </a:solidFill>
              </a:rPr>
              <a:t>, University of F</a:t>
            </a:r>
            <a:r>
              <a:rPr lang="en" sz="1800" dirty="0">
                <a:solidFill>
                  <a:srgbClr val="000000"/>
                </a:solidFill>
              </a:rPr>
              <a:t>lorida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000000"/>
                </a:solidFill>
              </a:rPr>
              <a:t>Daisy Hernandez</a:t>
            </a:r>
            <a:r>
              <a:rPr lang="en" sz="1800" u="none" strike="noStrike" dirty="0">
                <a:solidFill>
                  <a:srgbClr val="000000"/>
                </a:solidFill>
              </a:rPr>
              <a:t>, Chicago State University</a:t>
            </a:r>
            <a:endParaRPr sz="18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000000"/>
                </a:solidFill>
              </a:rPr>
              <a:t>Audrey Vanderhee</a:t>
            </a:r>
            <a:r>
              <a:rPr lang="en" sz="1800" u="none" strike="noStrike" dirty="0">
                <a:solidFill>
                  <a:srgbClr val="000000"/>
                </a:solidFill>
              </a:rPr>
              <a:t>, University o</a:t>
            </a:r>
            <a:r>
              <a:rPr lang="en" sz="1800" dirty="0">
                <a:solidFill>
                  <a:srgbClr val="000000"/>
                </a:solidFill>
              </a:rPr>
              <a:t>f New Mexico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000000"/>
                </a:solidFill>
              </a:rPr>
              <a:t>Sam’ya Orr</a:t>
            </a:r>
            <a:r>
              <a:rPr lang="en" sz="1800" u="none" strike="noStrike" dirty="0">
                <a:solidFill>
                  <a:srgbClr val="000000"/>
                </a:solidFill>
              </a:rPr>
              <a:t>, </a:t>
            </a:r>
            <a:r>
              <a:rPr lang="en" sz="1800" dirty="0">
                <a:solidFill>
                  <a:srgbClr val="000000"/>
                </a:solidFill>
              </a:rPr>
              <a:t>University of Florida</a:t>
            </a:r>
            <a:endParaRPr sz="1800" u="none" strike="noStrike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000000"/>
                </a:solidFill>
              </a:rPr>
              <a:t>Caliope Sharp</a:t>
            </a:r>
            <a:r>
              <a:rPr lang="en" sz="1800" dirty="0">
                <a:solidFill>
                  <a:srgbClr val="000000"/>
                </a:solidFill>
              </a:rPr>
              <a:t>, University of Kansas</a:t>
            </a:r>
            <a:endParaRPr sz="1800" dirty="0">
              <a:solidFill>
                <a:srgbClr val="000000"/>
              </a:solidFill>
            </a:endParaRPr>
          </a:p>
        </p:txBody>
      </p:sp>
      <p:grpSp>
        <p:nvGrpSpPr>
          <p:cNvPr id="434" name="Google Shape;434;p52"/>
          <p:cNvGrpSpPr/>
          <p:nvPr/>
        </p:nvGrpSpPr>
        <p:grpSpPr>
          <a:xfrm>
            <a:off x="779720" y="935665"/>
            <a:ext cx="1396409" cy="2410047"/>
            <a:chOff x="1534088" y="1054544"/>
            <a:chExt cx="1658572" cy="2988635"/>
          </a:xfrm>
        </p:grpSpPr>
        <p:pic>
          <p:nvPicPr>
            <p:cNvPr id="435" name="Google Shape;435;p52" descr="A drawing of a deer&#10;&#10;AI-generated content may be incorrect.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34088" y="1054544"/>
              <a:ext cx="1658572" cy="2988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6" name="Google Shape;436;p52"/>
            <p:cNvSpPr/>
            <p:nvPr/>
          </p:nvSpPr>
          <p:spPr>
            <a:xfrm>
              <a:off x="2146300" y="3025775"/>
              <a:ext cx="279400" cy="720297"/>
            </a:xfrm>
            <a:custGeom>
              <a:avLst/>
              <a:gdLst/>
              <a:ahLst/>
              <a:cxnLst/>
              <a:rect l="l" t="t" r="r" b="b"/>
              <a:pathLst>
                <a:path w="279400" h="720297" extrusionOk="0">
                  <a:moveTo>
                    <a:pt x="0" y="0"/>
                  </a:moveTo>
                  <a:cubicBezTo>
                    <a:pt x="3175" y="133879"/>
                    <a:pt x="6350" y="267758"/>
                    <a:pt x="41275" y="381000"/>
                  </a:cubicBezTo>
                  <a:cubicBezTo>
                    <a:pt x="76200" y="494242"/>
                    <a:pt x="169863" y="623358"/>
                    <a:pt x="209550" y="679450"/>
                  </a:cubicBezTo>
                  <a:cubicBezTo>
                    <a:pt x="249237" y="735542"/>
                    <a:pt x="279400" y="717550"/>
                    <a:pt x="279400" y="717550"/>
                  </a:cubicBezTo>
                  <a:lnTo>
                    <a:pt x="279400" y="717550"/>
                  </a:lnTo>
                </a:path>
              </a:pathLst>
            </a:custGeom>
            <a:noFill/>
            <a:ln w="25400" cap="flat" cmpd="sng">
              <a:solidFill>
                <a:srgbClr val="1F376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7" name="Google Shape;437;p52"/>
          <p:cNvSpPr txBox="1"/>
          <p:nvPr/>
        </p:nvSpPr>
        <p:spPr>
          <a:xfrm>
            <a:off x="198750" y="3185575"/>
            <a:ext cx="2858700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Laurie Dizney and</a:t>
            </a:r>
            <a:endParaRPr/>
          </a:p>
          <a:p>
            <a:pPr marL="0" marR="0" lvl="0" indent="0" algn="r" rtl="0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Tokay Alberts, </a:t>
            </a:r>
            <a:endParaRPr/>
          </a:p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co-Chairs</a:t>
            </a:r>
            <a:endParaRPr/>
          </a:p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IDEA committee</a:t>
            </a:r>
            <a:endParaRPr/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(presented by</a:t>
            </a:r>
            <a:r>
              <a:rPr lang="en" sz="1600">
                <a:solidFill>
                  <a:schemeClr val="lt1"/>
                </a:solidFill>
              </a:rPr>
              <a:t> </a:t>
            </a:r>
            <a:r>
              <a:rPr lang="en" sz="1600" b="1">
                <a:solidFill>
                  <a:schemeClr val="lt1"/>
                </a:solidFill>
              </a:rPr>
              <a:t>Alex Jensen</a:t>
            </a:r>
            <a:r>
              <a:rPr lang="en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4"/>
          <p:cNvSpPr/>
          <p:nvPr/>
        </p:nvSpPr>
        <p:spPr>
          <a:xfrm>
            <a:off x="6102830" y="4605"/>
            <a:ext cx="2708601" cy="5143516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54"/>
          <p:cNvSpPr/>
          <p:nvPr/>
        </p:nvSpPr>
        <p:spPr>
          <a:xfrm>
            <a:off x="8772361" y="0"/>
            <a:ext cx="360933" cy="5143516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54"/>
          <p:cNvSpPr txBox="1">
            <a:spLocks noGrp="1"/>
          </p:cNvSpPr>
          <p:nvPr>
            <p:ph type="title"/>
          </p:nvPr>
        </p:nvSpPr>
        <p:spPr>
          <a:xfrm>
            <a:off x="902537" y="1356753"/>
            <a:ext cx="3459975" cy="237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000">
                <a:solidFill>
                  <a:schemeClr val="dk1"/>
                </a:solidFill>
              </a:rPr>
              <a:t>2026</a:t>
            </a:r>
            <a:r>
              <a:rPr lang="en" sz="3600">
                <a:solidFill>
                  <a:schemeClr val="dk1"/>
                </a:solidFill>
              </a:rPr>
              <a:t> Aldo Leopold </a:t>
            </a:r>
            <a:r>
              <a:rPr lang="en" sz="3600">
                <a:solidFill>
                  <a:srgbClr val="002060"/>
                </a:solidFill>
              </a:rPr>
              <a:t>Award</a:t>
            </a:r>
            <a:endParaRPr/>
          </a:p>
        </p:txBody>
      </p:sp>
      <p:sp>
        <p:nvSpPr>
          <p:cNvPr id="454" name="Google Shape;454;p54"/>
          <p:cNvSpPr txBox="1"/>
          <p:nvPr/>
        </p:nvSpPr>
        <p:spPr>
          <a:xfrm>
            <a:off x="1593924" y="3236759"/>
            <a:ext cx="2768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>
                <a:solidFill>
                  <a:schemeClr val="dk1"/>
                </a:solidFill>
              </a:rPr>
              <a:t>José González-Maya </a:t>
            </a:r>
            <a:endParaRPr sz="2000" b="1" i="0" u="none" strike="noStrike" cap="none">
              <a:solidFill>
                <a:schemeClr val="dk1"/>
              </a:solidFill>
            </a:endParaRPr>
          </a:p>
        </p:txBody>
      </p:sp>
      <p:pic>
        <p:nvPicPr>
          <p:cNvPr id="455" name="Google Shape;455;p54" title="José González May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2625" y="914400"/>
            <a:ext cx="3467100" cy="331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6"/>
          <p:cNvSpPr/>
          <p:nvPr/>
        </p:nvSpPr>
        <p:spPr>
          <a:xfrm>
            <a:off x="6092499" y="-16"/>
            <a:ext cx="2708601" cy="5143516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56"/>
          <p:cNvSpPr/>
          <p:nvPr/>
        </p:nvSpPr>
        <p:spPr>
          <a:xfrm>
            <a:off x="8762029" y="0"/>
            <a:ext cx="360933" cy="5143516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56"/>
          <p:cNvSpPr txBox="1"/>
          <p:nvPr/>
        </p:nvSpPr>
        <p:spPr>
          <a:xfrm>
            <a:off x="1096055" y="3089710"/>
            <a:ext cx="2477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>
                <a:solidFill>
                  <a:schemeClr val="dk1"/>
                </a:solidFill>
              </a:rPr>
              <a:t>April Martinig </a:t>
            </a:r>
            <a:endParaRPr sz="20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474" name="Google Shape;474;p56"/>
          <p:cNvSpPr txBox="1">
            <a:spLocks noGrp="1"/>
          </p:cNvSpPr>
          <p:nvPr>
            <p:ph type="title"/>
          </p:nvPr>
        </p:nvSpPr>
        <p:spPr>
          <a:xfrm>
            <a:off x="848293" y="904156"/>
            <a:ext cx="3574078" cy="200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200">
                <a:solidFill>
                  <a:schemeClr val="dk1"/>
                </a:solidFill>
              </a:rPr>
              <a:t>2026</a:t>
            </a:r>
            <a:r>
              <a:rPr lang="en" sz="3600">
                <a:solidFill>
                  <a:schemeClr val="dk1"/>
                </a:solidFill>
              </a:rPr>
              <a:t> </a:t>
            </a:r>
            <a:r>
              <a:rPr lang="en" sz="3600">
                <a:solidFill>
                  <a:srgbClr val="002060"/>
                </a:solidFill>
              </a:rPr>
              <a:t>Murie Family Conservation Award</a:t>
            </a:r>
            <a:endParaRPr sz="3600">
              <a:solidFill>
                <a:srgbClr val="002060"/>
              </a:solidFill>
            </a:endParaRPr>
          </a:p>
        </p:txBody>
      </p:sp>
      <p:pic>
        <p:nvPicPr>
          <p:cNvPr id="475" name="Google Shape;475;p56" title="Pic_301April_Martinig.jpg"/>
          <p:cNvPicPr preferRelativeResize="0"/>
          <p:nvPr/>
        </p:nvPicPr>
        <p:blipFill rotWithShape="1">
          <a:blip r:embed="rId3">
            <a:alphaModFix/>
          </a:blip>
          <a:srcRect l="26112"/>
          <a:stretch/>
        </p:blipFill>
        <p:spPr>
          <a:xfrm>
            <a:off x="4572012" y="857012"/>
            <a:ext cx="3574075" cy="3429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8"/>
          <p:cNvSpPr/>
          <p:nvPr/>
        </p:nvSpPr>
        <p:spPr>
          <a:xfrm>
            <a:off x="273798" y="7095"/>
            <a:ext cx="2708700" cy="5215800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58"/>
          <p:cNvSpPr/>
          <p:nvPr/>
        </p:nvSpPr>
        <p:spPr>
          <a:xfrm>
            <a:off x="3826" y="2491"/>
            <a:ext cx="399600" cy="52203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58"/>
          <p:cNvSpPr txBox="1">
            <a:spLocks noGrp="1"/>
          </p:cNvSpPr>
          <p:nvPr>
            <p:ph type="body" idx="1"/>
          </p:nvPr>
        </p:nvSpPr>
        <p:spPr>
          <a:xfrm>
            <a:off x="3134912" y="2144573"/>
            <a:ext cx="5688600" cy="29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rgbClr val="000000"/>
                </a:solidFill>
              </a:rPr>
              <a:t>First Place</a:t>
            </a:r>
            <a:endParaRPr sz="18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b="1" dirty="0">
                <a:solidFill>
                  <a:srgbClr val="000000"/>
                </a:solidFill>
              </a:rPr>
              <a:t>Joseph Gajewski</a:t>
            </a:r>
            <a:endParaRPr sz="2100" b="1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rgbClr val="000000"/>
                </a:solidFill>
              </a:rPr>
              <a:t>Runner-up</a:t>
            </a:r>
            <a:endParaRPr sz="18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b="1" dirty="0">
                <a:solidFill>
                  <a:srgbClr val="000000"/>
                </a:solidFill>
              </a:rPr>
              <a:t>Patricia Schenke</a:t>
            </a:r>
            <a:endParaRPr sz="2100" b="1" dirty="0">
              <a:solidFill>
                <a:srgbClr val="000000"/>
              </a:solidFill>
            </a:endParaRPr>
          </a:p>
        </p:txBody>
      </p:sp>
      <p:grpSp>
        <p:nvGrpSpPr>
          <p:cNvPr id="495" name="Google Shape;495;p58"/>
          <p:cNvGrpSpPr/>
          <p:nvPr/>
        </p:nvGrpSpPr>
        <p:grpSpPr>
          <a:xfrm>
            <a:off x="779667" y="935661"/>
            <a:ext cx="1396353" cy="2410036"/>
            <a:chOff x="1534088" y="1054544"/>
            <a:chExt cx="1658573" cy="2988636"/>
          </a:xfrm>
        </p:grpSpPr>
        <p:pic>
          <p:nvPicPr>
            <p:cNvPr id="496" name="Google Shape;496;p58" descr="A drawing of a deer&#10;&#10;AI-generated content may be incorrect.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34088" y="1054544"/>
              <a:ext cx="1658573" cy="29886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7" name="Google Shape;497;p58"/>
            <p:cNvSpPr/>
            <p:nvPr/>
          </p:nvSpPr>
          <p:spPr>
            <a:xfrm>
              <a:off x="2146300" y="3025775"/>
              <a:ext cx="279400" cy="720297"/>
            </a:xfrm>
            <a:custGeom>
              <a:avLst/>
              <a:gdLst/>
              <a:ahLst/>
              <a:cxnLst/>
              <a:rect l="l" t="t" r="r" b="b"/>
              <a:pathLst>
                <a:path w="279400" h="720297" extrusionOk="0">
                  <a:moveTo>
                    <a:pt x="0" y="0"/>
                  </a:moveTo>
                  <a:cubicBezTo>
                    <a:pt x="3175" y="133879"/>
                    <a:pt x="6350" y="267758"/>
                    <a:pt x="41275" y="381000"/>
                  </a:cubicBezTo>
                  <a:cubicBezTo>
                    <a:pt x="76200" y="494242"/>
                    <a:pt x="169863" y="623358"/>
                    <a:pt x="209550" y="679450"/>
                  </a:cubicBezTo>
                  <a:cubicBezTo>
                    <a:pt x="249237" y="735542"/>
                    <a:pt x="279400" y="717550"/>
                    <a:pt x="279400" y="717550"/>
                  </a:cubicBezTo>
                  <a:lnTo>
                    <a:pt x="279400" y="717550"/>
                  </a:lnTo>
                </a:path>
              </a:pathLst>
            </a:custGeom>
            <a:noFill/>
            <a:ln w="25400" cap="flat" cmpd="sng">
              <a:solidFill>
                <a:srgbClr val="1F376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8" name="Google Shape;498;p58"/>
          <p:cNvSpPr txBox="1"/>
          <p:nvPr/>
        </p:nvSpPr>
        <p:spPr>
          <a:xfrm>
            <a:off x="58479" y="3451983"/>
            <a:ext cx="2708700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Presented by: </a:t>
            </a:r>
            <a:endParaRPr sz="1600">
              <a:solidFill>
                <a:schemeClr val="lt1"/>
              </a:solidFill>
            </a:endParaRPr>
          </a:p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Marissa Dyck</a:t>
            </a:r>
            <a:endParaRPr sz="1200"/>
          </a:p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Program &amp; </a:t>
            </a:r>
            <a:endParaRPr sz="1600">
              <a:solidFill>
                <a:schemeClr val="lt1"/>
              </a:solidFill>
            </a:endParaRPr>
          </a:p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Education and Graduate Students committees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 txBox="1">
            <a:spLocks noGrp="1"/>
          </p:cNvSpPr>
          <p:nvPr>
            <p:ph type="title"/>
          </p:nvPr>
        </p:nvSpPr>
        <p:spPr>
          <a:xfrm>
            <a:off x="3134900" y="7100"/>
            <a:ext cx="6067800" cy="17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230188" lvl="0" indent="-15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100">
                <a:solidFill>
                  <a:srgbClr val="325289"/>
                </a:solidFill>
              </a:rPr>
              <a:t>2026</a:t>
            </a:r>
            <a:r>
              <a:rPr lang="en" sz="2800">
                <a:solidFill>
                  <a:srgbClr val="325289"/>
                </a:solidFill>
              </a:rPr>
              <a:t> Outstanding Oral Presentation</a:t>
            </a:r>
            <a:endParaRPr sz="2800">
              <a:solidFill>
                <a:srgbClr val="325289"/>
              </a:solidFill>
            </a:endParaRPr>
          </a:p>
          <a:p>
            <a:pPr marL="1144588" lvl="0" indent="-158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800">
                <a:solidFill>
                  <a:srgbClr val="325289"/>
                </a:solidFill>
              </a:rPr>
              <a:t>Master’s Student</a:t>
            </a:r>
            <a:endParaRPr sz="2800">
              <a:solidFill>
                <a:srgbClr val="325289"/>
              </a:solidFill>
            </a:endParaRPr>
          </a:p>
          <a:p>
            <a:pPr marL="230188" lvl="0" indent="-15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800">
                <a:solidFill>
                  <a:srgbClr val="325289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0"/>
          <p:cNvSpPr/>
          <p:nvPr/>
        </p:nvSpPr>
        <p:spPr>
          <a:xfrm rot="10800000" flipH="1">
            <a:off x="6092499" y="-3"/>
            <a:ext cx="3069391" cy="5143499"/>
          </a:xfrm>
          <a:prstGeom prst="rect">
            <a:avLst/>
          </a:prstGeom>
          <a:gradFill>
            <a:gsLst>
              <a:gs pos="0">
                <a:srgbClr val="000000">
                  <a:alpha val="94117"/>
                </a:srgbClr>
              </a:gs>
              <a:gs pos="8000">
                <a:srgbClr val="000000">
                  <a:alpha val="94117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0"/>
          <p:cNvSpPr/>
          <p:nvPr/>
        </p:nvSpPr>
        <p:spPr>
          <a:xfrm rot="10800000" flipH="1">
            <a:off x="6092499" y="-1"/>
            <a:ext cx="3069391" cy="4800276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31000">
                <a:srgbClr val="1F3864">
                  <a:alpha val="0"/>
                </a:srgbClr>
              </a:gs>
              <a:gs pos="100000">
                <a:srgbClr val="1F3864">
                  <a:alpha val="25882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0"/>
          <p:cNvSpPr/>
          <p:nvPr/>
        </p:nvSpPr>
        <p:spPr>
          <a:xfrm rot="10800000" flipH="1">
            <a:off x="6092499" y="-16"/>
            <a:ext cx="3051501" cy="4800291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72000">
                <a:srgbClr val="000000">
                  <a:alpha val="21176"/>
                </a:srgbClr>
              </a:gs>
              <a:gs pos="100000">
                <a:srgbClr val="000000">
                  <a:alpha val="21176"/>
                </a:srgbClr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0"/>
          <p:cNvSpPr/>
          <p:nvPr/>
        </p:nvSpPr>
        <p:spPr>
          <a:xfrm rot="10800000" flipH="1">
            <a:off x="6092499" y="-7"/>
            <a:ext cx="2708601" cy="5143497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93000">
                <a:srgbClr val="000000">
                  <a:alpha val="29019"/>
                </a:srgbClr>
              </a:gs>
              <a:gs pos="100000">
                <a:srgbClr val="000000">
                  <a:alpha val="29019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30"/>
          <p:cNvGrpSpPr/>
          <p:nvPr/>
        </p:nvGrpSpPr>
        <p:grpSpPr>
          <a:xfrm>
            <a:off x="6483524" y="1077432"/>
            <a:ext cx="1658572" cy="2988635"/>
            <a:chOff x="1534088" y="1054544"/>
            <a:chExt cx="1658572" cy="2988635"/>
          </a:xfrm>
        </p:grpSpPr>
        <p:pic>
          <p:nvPicPr>
            <p:cNvPr id="183" name="Google Shape;183;p30" descr="A drawing of a deer&#10;&#10;AI-generated content may be incorrect.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34088" y="1054544"/>
              <a:ext cx="1658572" cy="2988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p30"/>
            <p:cNvSpPr/>
            <p:nvPr/>
          </p:nvSpPr>
          <p:spPr>
            <a:xfrm>
              <a:off x="2146300" y="3025775"/>
              <a:ext cx="279400" cy="720297"/>
            </a:xfrm>
            <a:custGeom>
              <a:avLst/>
              <a:gdLst/>
              <a:ahLst/>
              <a:cxnLst/>
              <a:rect l="l" t="t" r="r" b="b"/>
              <a:pathLst>
                <a:path w="279400" h="720297" extrusionOk="0">
                  <a:moveTo>
                    <a:pt x="0" y="0"/>
                  </a:moveTo>
                  <a:cubicBezTo>
                    <a:pt x="3175" y="133879"/>
                    <a:pt x="6350" y="267758"/>
                    <a:pt x="41275" y="381000"/>
                  </a:cubicBezTo>
                  <a:cubicBezTo>
                    <a:pt x="76200" y="494242"/>
                    <a:pt x="169863" y="623358"/>
                    <a:pt x="209550" y="679450"/>
                  </a:cubicBezTo>
                  <a:cubicBezTo>
                    <a:pt x="249237" y="735542"/>
                    <a:pt x="279400" y="717550"/>
                    <a:pt x="279400" y="717550"/>
                  </a:cubicBezTo>
                  <a:lnTo>
                    <a:pt x="279400" y="717550"/>
                  </a:lnTo>
                </a:path>
              </a:pathLst>
            </a:custGeom>
            <a:noFill/>
            <a:ln w="25400" cap="flat" cmpd="sng">
              <a:solidFill>
                <a:srgbClr val="161E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" name="Google Shape;185;p30"/>
          <p:cNvSpPr txBox="1"/>
          <p:nvPr/>
        </p:nvSpPr>
        <p:spPr>
          <a:xfrm>
            <a:off x="1444389" y="1074446"/>
            <a:ext cx="3206400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Past President </a:t>
            </a:r>
            <a:endParaRPr sz="36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2060"/>
                </a:solidFill>
              </a:rPr>
              <a:t>Tribute</a:t>
            </a:r>
            <a:endParaRPr sz="3600" b="1"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002060"/>
              </a:solidFill>
            </a:endParaRPr>
          </a:p>
          <a:p>
            <a:pPr marL="0" marR="0" lvl="0" indent="0" algn="ctr" rtl="0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</a:rPr>
              <a:t>Felisa Smith</a:t>
            </a:r>
            <a:endParaRPr sz="30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9"/>
          <p:cNvSpPr/>
          <p:nvPr/>
        </p:nvSpPr>
        <p:spPr>
          <a:xfrm>
            <a:off x="273798" y="7095"/>
            <a:ext cx="2708700" cy="5215800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9"/>
          <p:cNvSpPr/>
          <p:nvPr/>
        </p:nvSpPr>
        <p:spPr>
          <a:xfrm>
            <a:off x="3826" y="2491"/>
            <a:ext cx="399600" cy="52203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59"/>
          <p:cNvSpPr txBox="1">
            <a:spLocks noGrp="1"/>
          </p:cNvSpPr>
          <p:nvPr>
            <p:ph type="title"/>
          </p:nvPr>
        </p:nvSpPr>
        <p:spPr>
          <a:xfrm>
            <a:off x="2991875" y="0"/>
            <a:ext cx="6067800" cy="1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230188" lvl="0" indent="-15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100">
                <a:solidFill>
                  <a:srgbClr val="325289"/>
                </a:solidFill>
              </a:rPr>
              <a:t>2026</a:t>
            </a:r>
            <a:r>
              <a:rPr lang="en" sz="2800">
                <a:solidFill>
                  <a:srgbClr val="325289"/>
                </a:solidFill>
              </a:rPr>
              <a:t> Outstanding Oral Presentation</a:t>
            </a:r>
            <a:endParaRPr sz="2800">
              <a:solidFill>
                <a:srgbClr val="325289"/>
              </a:solidFill>
            </a:endParaRPr>
          </a:p>
          <a:p>
            <a:pPr marL="1144588" lvl="0" indent="-158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800">
                <a:solidFill>
                  <a:srgbClr val="325289"/>
                </a:solidFill>
              </a:rPr>
              <a:t>Doctoral Student</a:t>
            </a:r>
            <a:endParaRPr sz="2800">
              <a:solidFill>
                <a:srgbClr val="325289"/>
              </a:solidFill>
            </a:endParaRPr>
          </a:p>
          <a:p>
            <a:pPr marL="230188" lvl="0" indent="-15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800">
                <a:solidFill>
                  <a:srgbClr val="325289"/>
                </a:solidFill>
              </a:rPr>
              <a:t> </a:t>
            </a:r>
            <a:endParaRPr/>
          </a:p>
        </p:txBody>
      </p:sp>
      <p:sp>
        <p:nvSpPr>
          <p:cNvPr id="507" name="Google Shape;507;p59"/>
          <p:cNvSpPr txBox="1">
            <a:spLocks noGrp="1"/>
          </p:cNvSpPr>
          <p:nvPr>
            <p:ph type="body" idx="1"/>
          </p:nvPr>
        </p:nvSpPr>
        <p:spPr>
          <a:xfrm>
            <a:off x="3181487" y="1997323"/>
            <a:ext cx="5688600" cy="29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rgbClr val="000000"/>
                </a:solidFill>
              </a:rPr>
              <a:t>First Place</a:t>
            </a:r>
            <a:endParaRPr sz="18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b="1" dirty="0">
                <a:solidFill>
                  <a:srgbClr val="000000"/>
                </a:solidFill>
              </a:rPr>
              <a:t>Kristin Stierman</a:t>
            </a:r>
            <a:endParaRPr sz="2100" b="1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rgbClr val="000000"/>
                </a:solidFill>
              </a:rPr>
              <a:t>Runner-up</a:t>
            </a:r>
            <a:endParaRPr sz="18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b="1" dirty="0">
                <a:solidFill>
                  <a:srgbClr val="000000"/>
                </a:solidFill>
              </a:rPr>
              <a:t>Xi Zhao</a:t>
            </a:r>
            <a:endParaRPr sz="2100" b="1" dirty="0">
              <a:solidFill>
                <a:srgbClr val="000000"/>
              </a:solidFill>
            </a:endParaRPr>
          </a:p>
        </p:txBody>
      </p:sp>
      <p:grpSp>
        <p:nvGrpSpPr>
          <p:cNvPr id="508" name="Google Shape;508;p59"/>
          <p:cNvGrpSpPr/>
          <p:nvPr/>
        </p:nvGrpSpPr>
        <p:grpSpPr>
          <a:xfrm>
            <a:off x="779667" y="935661"/>
            <a:ext cx="1396353" cy="2410036"/>
            <a:chOff x="1534088" y="1054544"/>
            <a:chExt cx="1658573" cy="2988636"/>
          </a:xfrm>
        </p:grpSpPr>
        <p:pic>
          <p:nvPicPr>
            <p:cNvPr id="509" name="Google Shape;509;p59" descr="A drawing of a deer&#10;&#10;AI-generated content may be incorrect.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34088" y="1054544"/>
              <a:ext cx="1658573" cy="29886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0" name="Google Shape;510;p59"/>
            <p:cNvSpPr/>
            <p:nvPr/>
          </p:nvSpPr>
          <p:spPr>
            <a:xfrm>
              <a:off x="2146300" y="3025775"/>
              <a:ext cx="279400" cy="720297"/>
            </a:xfrm>
            <a:custGeom>
              <a:avLst/>
              <a:gdLst/>
              <a:ahLst/>
              <a:cxnLst/>
              <a:rect l="l" t="t" r="r" b="b"/>
              <a:pathLst>
                <a:path w="279400" h="720297" extrusionOk="0">
                  <a:moveTo>
                    <a:pt x="0" y="0"/>
                  </a:moveTo>
                  <a:cubicBezTo>
                    <a:pt x="3175" y="133879"/>
                    <a:pt x="6350" y="267758"/>
                    <a:pt x="41275" y="381000"/>
                  </a:cubicBezTo>
                  <a:cubicBezTo>
                    <a:pt x="76200" y="494242"/>
                    <a:pt x="169863" y="623358"/>
                    <a:pt x="209550" y="679450"/>
                  </a:cubicBezTo>
                  <a:cubicBezTo>
                    <a:pt x="249237" y="735542"/>
                    <a:pt x="279400" y="717550"/>
                    <a:pt x="279400" y="717550"/>
                  </a:cubicBezTo>
                  <a:lnTo>
                    <a:pt x="279400" y="717550"/>
                  </a:lnTo>
                </a:path>
              </a:pathLst>
            </a:custGeom>
            <a:noFill/>
            <a:ln w="25400" cap="flat" cmpd="sng">
              <a:solidFill>
                <a:srgbClr val="1F376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1" name="Google Shape;511;p59"/>
          <p:cNvSpPr txBox="1"/>
          <p:nvPr/>
        </p:nvSpPr>
        <p:spPr>
          <a:xfrm>
            <a:off x="58479" y="3451983"/>
            <a:ext cx="2708700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Presented by: </a:t>
            </a:r>
            <a:endParaRPr sz="1600">
              <a:solidFill>
                <a:schemeClr val="lt1"/>
              </a:solidFill>
            </a:endParaRPr>
          </a:p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Marissa Dyck</a:t>
            </a:r>
            <a:endParaRPr sz="1200"/>
          </a:p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Program &amp; </a:t>
            </a:r>
            <a:endParaRPr sz="1600">
              <a:solidFill>
                <a:schemeClr val="lt1"/>
              </a:solidFill>
            </a:endParaRPr>
          </a:p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Education and Graduate Students committees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61"/>
          <p:cNvSpPr txBox="1">
            <a:spLocks noGrp="1"/>
          </p:cNvSpPr>
          <p:nvPr>
            <p:ph type="title"/>
          </p:nvPr>
        </p:nvSpPr>
        <p:spPr>
          <a:xfrm>
            <a:off x="1189200" y="705823"/>
            <a:ext cx="6765600" cy="572700"/>
          </a:xfrm>
          <a:prstGeom prst="rect">
            <a:avLst/>
          </a:prstGeom>
          <a:solidFill>
            <a:srgbClr val="32528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1"/>
                </a:solidFill>
              </a:rPr>
              <a:t>2026</a:t>
            </a:r>
            <a:r>
              <a:rPr lang="en" sz="2000">
                <a:solidFill>
                  <a:schemeClr val="lt1"/>
                </a:solidFill>
              </a:rPr>
              <a:t> </a:t>
            </a:r>
            <a:r>
              <a:rPr lang="en" sz="3600">
                <a:solidFill>
                  <a:schemeClr val="lt1"/>
                </a:solidFill>
              </a:rPr>
              <a:t>Grants-in-Aid of Research</a:t>
            </a:r>
            <a:endParaRPr sz="36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3600">
              <a:solidFill>
                <a:schemeClr val="lt1"/>
              </a:solidFill>
              <a:highlight>
                <a:srgbClr val="325289"/>
              </a:highlight>
            </a:endParaRPr>
          </a:p>
        </p:txBody>
      </p:sp>
      <p:sp>
        <p:nvSpPr>
          <p:cNvPr id="531" name="Google Shape;531;p61"/>
          <p:cNvSpPr txBox="1"/>
          <p:nvPr/>
        </p:nvSpPr>
        <p:spPr>
          <a:xfrm>
            <a:off x="193688" y="1678314"/>
            <a:ext cx="5424000" cy="3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</a:rPr>
              <a:t>B</a:t>
            </a:r>
            <a:r>
              <a:rPr lang="en" sz="1200" b="1">
                <a:solidFill>
                  <a:schemeClr val="dk1"/>
                </a:solidFill>
              </a:rPr>
              <a:t>inaya Adhikari	 </a:t>
            </a:r>
            <a:r>
              <a:rPr lang="en" sz="1200">
                <a:solidFill>
                  <a:schemeClr val="dk1"/>
                </a:solidFill>
              </a:rPr>
              <a:t>University of Kentucky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Diana Alvarado	 </a:t>
            </a:r>
            <a:r>
              <a:rPr lang="en" sz="1200">
                <a:solidFill>
                  <a:schemeClr val="dk1"/>
                </a:solidFill>
              </a:rPr>
              <a:t>Georgetown University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Manuel Arturo Quispe Lopez 	</a:t>
            </a:r>
            <a:r>
              <a:rPr lang="en" sz="1200">
                <a:solidFill>
                  <a:schemeClr val="dk1"/>
                </a:solidFill>
              </a:rPr>
              <a:t>Texas Tech University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Ilaria Bacchiocchi  </a:t>
            </a:r>
            <a:r>
              <a:rPr lang="en" sz="1200">
                <a:solidFill>
                  <a:schemeClr val="dk1"/>
                </a:solidFill>
              </a:rPr>
              <a:t> University of Idaho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Emily Bache		 </a:t>
            </a:r>
            <a:r>
              <a:rPr lang="en" sz="1200">
                <a:solidFill>
                  <a:schemeClr val="dk1"/>
                </a:solidFill>
              </a:rPr>
              <a:t>University of Pittsburgh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Duha Barkana	 </a:t>
            </a:r>
            <a:r>
              <a:rPr lang="en" sz="1200">
                <a:solidFill>
                  <a:schemeClr val="dk1"/>
                </a:solidFill>
              </a:rPr>
              <a:t>University of Pittsburgh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Victoria Bartolome	 </a:t>
            </a:r>
            <a:r>
              <a:rPr lang="en" sz="1200">
                <a:solidFill>
                  <a:schemeClr val="dk1"/>
                </a:solidFill>
              </a:rPr>
              <a:t>Universidade Federal do Rio de Janeiro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Brittany Bingham	 </a:t>
            </a:r>
            <a:r>
              <a:rPr lang="en" sz="1200">
                <a:solidFill>
                  <a:schemeClr val="dk1"/>
                </a:solidFill>
              </a:rPr>
              <a:t>University of Oklahoma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Sebastian Bocio	 </a:t>
            </a:r>
            <a:r>
              <a:rPr lang="en" sz="1200">
                <a:solidFill>
                  <a:schemeClr val="dk1"/>
                </a:solidFill>
              </a:rPr>
              <a:t>Universidad Autónoma de Santo</a:t>
            </a:r>
            <a:r>
              <a:rPr lang="en" sz="1200" b="1">
                <a:solidFill>
                  <a:schemeClr val="dk1"/>
                </a:solidFill>
              </a:rPr>
              <a:t> </a:t>
            </a:r>
            <a:r>
              <a:rPr lang="en" sz="1200">
                <a:solidFill>
                  <a:schemeClr val="dk1"/>
                </a:solidFill>
              </a:rPr>
              <a:t>Domingo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Annika Dean	 </a:t>
            </a:r>
            <a:r>
              <a:rPr lang="en" sz="1200">
                <a:solidFill>
                  <a:schemeClr val="dk1"/>
                </a:solidFill>
              </a:rPr>
              <a:t>Georgetown University	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Beatriz Dybas da Natividade  </a:t>
            </a:r>
            <a:r>
              <a:rPr lang="en" sz="1200">
                <a:solidFill>
                  <a:schemeClr val="dk1"/>
                </a:solidFill>
              </a:rPr>
              <a:t>University of Illinois Chicago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Mason Hintermeister  </a:t>
            </a:r>
            <a:r>
              <a:rPr lang="en" sz="1200">
                <a:solidFill>
                  <a:schemeClr val="dk1"/>
                </a:solidFill>
              </a:rPr>
              <a:t>Johns Hopkins School of Medicine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Audrey Hsi  		  </a:t>
            </a:r>
            <a:r>
              <a:rPr lang="en" sz="1200">
                <a:solidFill>
                  <a:schemeClr val="dk1"/>
                </a:solidFill>
              </a:rPr>
              <a:t>Stanford University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Nicholas Jaworski   </a:t>
            </a:r>
            <a:r>
              <a:rPr lang="en" sz="1200">
                <a:solidFill>
                  <a:schemeClr val="dk1"/>
                </a:solidFill>
              </a:rPr>
              <a:t>The University of Texas at Austin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Sony Lama		  </a:t>
            </a:r>
            <a:r>
              <a:rPr lang="en" sz="1200">
                <a:solidFill>
                  <a:schemeClr val="dk1"/>
                </a:solidFill>
              </a:rPr>
              <a:t>East Tennessee State University</a:t>
            </a:r>
            <a:endParaRPr sz="12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61"/>
          <p:cNvSpPr txBox="1"/>
          <p:nvPr/>
        </p:nvSpPr>
        <p:spPr>
          <a:xfrm>
            <a:off x="4647335" y="1617275"/>
            <a:ext cx="4479300" cy="31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Scott Lindenberger 	</a:t>
            </a:r>
            <a:r>
              <a:rPr lang="en" sz="1200">
                <a:solidFill>
                  <a:schemeClr val="dk1"/>
                </a:solidFill>
              </a:rPr>
              <a:t>East Tennessee State University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Megan McDaniels	 	</a:t>
            </a:r>
            <a:r>
              <a:rPr lang="en" sz="1200">
                <a:solidFill>
                  <a:schemeClr val="dk1"/>
                </a:solidFill>
              </a:rPr>
              <a:t>University of California Davis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Emilio Pedroza Lopez	</a:t>
            </a:r>
            <a:r>
              <a:rPr lang="en" sz="1200">
                <a:solidFill>
                  <a:schemeClr val="dk1"/>
                </a:solidFill>
              </a:rPr>
              <a:t>University of Rhode Island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Alexandra Sheldon 	</a:t>
            </a:r>
            <a:r>
              <a:rPr lang="en" sz="1200">
                <a:solidFill>
                  <a:schemeClr val="dk1"/>
                </a:solidFill>
              </a:rPr>
              <a:t>University of Texas at San Antonio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Autumn Sims	 </a:t>
            </a:r>
            <a:r>
              <a:rPr lang="en" sz="1200">
                <a:solidFill>
                  <a:schemeClr val="dk1"/>
                </a:solidFill>
              </a:rPr>
              <a:t>Tennessee Technological University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Charlotte Sue	 </a:t>
            </a:r>
            <a:r>
              <a:rPr lang="en" sz="1200">
                <a:solidFill>
                  <a:schemeClr val="dk1"/>
                </a:solidFill>
              </a:rPr>
              <a:t>University of Colorado Boulder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Kaiden Sykes	 </a:t>
            </a:r>
            <a:r>
              <a:rPr lang="en" sz="1200">
                <a:solidFill>
                  <a:schemeClr val="dk1"/>
                </a:solidFill>
              </a:rPr>
              <a:t>University of Cincinnati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Corrina Tapia	 </a:t>
            </a:r>
            <a:r>
              <a:rPr lang="en" sz="1200">
                <a:solidFill>
                  <a:schemeClr val="dk1"/>
                </a:solidFill>
              </a:rPr>
              <a:t>Michigan State University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Wyatt Toure	 	</a:t>
            </a:r>
            <a:r>
              <a:rPr lang="en" sz="1200">
                <a:solidFill>
                  <a:schemeClr val="dk1"/>
                </a:solidFill>
              </a:rPr>
              <a:t>Columbia University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Tatiana Velásquez-Roa	 </a:t>
            </a:r>
            <a:r>
              <a:rPr lang="en" sz="1200">
                <a:solidFill>
                  <a:schemeClr val="dk1"/>
                </a:solidFill>
              </a:rPr>
              <a:t>Texas State University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Emma Watersmith 	</a:t>
            </a:r>
            <a:r>
              <a:rPr lang="en" sz="1200">
                <a:solidFill>
                  <a:schemeClr val="dk1"/>
                </a:solidFill>
              </a:rPr>
              <a:t>Louisiana State University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Ryan Wilgenkamp 	</a:t>
            </a:r>
            <a:r>
              <a:rPr lang="en" sz="1200">
                <a:solidFill>
                  <a:schemeClr val="dk1"/>
                </a:solidFill>
              </a:rPr>
              <a:t>Oregon State University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Mars Woodward 	</a:t>
            </a:r>
            <a:r>
              <a:rPr lang="en" sz="1200">
                <a:solidFill>
                  <a:schemeClr val="dk1"/>
                </a:solidFill>
              </a:rPr>
              <a:t>University of Michigan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Brynn Wooten 	</a:t>
            </a:r>
            <a:r>
              <a:rPr lang="en" sz="1200">
                <a:solidFill>
                  <a:schemeClr val="dk1"/>
                </a:solidFill>
              </a:rPr>
              <a:t>Vanderbilt University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Nicholas Wright 	</a:t>
            </a:r>
            <a:r>
              <a:rPr lang="en" sz="1200">
                <a:solidFill>
                  <a:schemeClr val="dk1"/>
                </a:solidFill>
              </a:rPr>
              <a:t>The University of British Columbia</a:t>
            </a:r>
            <a:endParaRPr sz="12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>
              <a:solidFill>
                <a:schemeClr val="dk1"/>
              </a:solidFill>
            </a:endParaRPr>
          </a:p>
        </p:txBody>
      </p:sp>
      <p:pic>
        <p:nvPicPr>
          <p:cNvPr id="533" name="Google Shape;533;p61" descr="A drawing of a de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578" y="120502"/>
            <a:ext cx="773397" cy="148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62"/>
          <p:cNvSpPr txBox="1">
            <a:spLocks noGrp="1"/>
          </p:cNvSpPr>
          <p:nvPr>
            <p:ph type="title"/>
          </p:nvPr>
        </p:nvSpPr>
        <p:spPr>
          <a:xfrm>
            <a:off x="816712" y="745391"/>
            <a:ext cx="3992787" cy="182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solidFill>
                  <a:srgbClr val="2F5496"/>
                </a:solidFill>
              </a:rPr>
              <a:t>Elizabeth Horner Award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3600">
              <a:solidFill>
                <a:srgbClr val="2F5496"/>
              </a:solidFill>
            </a:endParaRPr>
          </a:p>
        </p:txBody>
      </p:sp>
      <p:sp>
        <p:nvSpPr>
          <p:cNvPr id="540" name="Google Shape;540;p62"/>
          <p:cNvSpPr/>
          <p:nvPr/>
        </p:nvSpPr>
        <p:spPr>
          <a:xfrm rot="10800000" flipH="1">
            <a:off x="6092499" y="-3"/>
            <a:ext cx="3069391" cy="5143499"/>
          </a:xfrm>
          <a:prstGeom prst="rect">
            <a:avLst/>
          </a:prstGeom>
          <a:gradFill>
            <a:gsLst>
              <a:gs pos="0">
                <a:srgbClr val="000000">
                  <a:alpha val="94117"/>
                </a:srgbClr>
              </a:gs>
              <a:gs pos="8000">
                <a:srgbClr val="000000">
                  <a:alpha val="94117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62"/>
          <p:cNvSpPr/>
          <p:nvPr/>
        </p:nvSpPr>
        <p:spPr>
          <a:xfrm rot="10800000" flipH="1">
            <a:off x="6092499" y="-1"/>
            <a:ext cx="3069391" cy="4800276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31000">
                <a:srgbClr val="1F3864">
                  <a:alpha val="0"/>
                </a:srgbClr>
              </a:gs>
              <a:gs pos="100000">
                <a:srgbClr val="1F3864">
                  <a:alpha val="25882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62"/>
          <p:cNvSpPr/>
          <p:nvPr/>
        </p:nvSpPr>
        <p:spPr>
          <a:xfrm rot="10800000" flipH="1">
            <a:off x="6092499" y="-16"/>
            <a:ext cx="3051501" cy="4800291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72000">
                <a:srgbClr val="000000">
                  <a:alpha val="21176"/>
                </a:srgbClr>
              </a:gs>
              <a:gs pos="100000">
                <a:srgbClr val="000000">
                  <a:alpha val="21176"/>
                </a:srgbClr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62"/>
          <p:cNvSpPr/>
          <p:nvPr/>
        </p:nvSpPr>
        <p:spPr>
          <a:xfrm rot="10800000" flipH="1">
            <a:off x="6092499" y="-7"/>
            <a:ext cx="2708601" cy="5143497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93000">
                <a:srgbClr val="000000">
                  <a:alpha val="29019"/>
                </a:srgbClr>
              </a:gs>
              <a:gs pos="100000">
                <a:srgbClr val="000000">
                  <a:alpha val="29019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4" name="Google Shape;544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1099" y="602016"/>
            <a:ext cx="2533854" cy="377594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62"/>
          <p:cNvSpPr txBox="1"/>
          <p:nvPr/>
        </p:nvSpPr>
        <p:spPr>
          <a:xfrm>
            <a:off x="710544" y="2466545"/>
            <a:ext cx="4098955" cy="1911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</a:rPr>
              <a:t>Tatiana Velásquez-Roa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Texas State University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Timekeepers of the forest: How mammalian carnivores navigate fragmented landscapes in Colombia </a:t>
            </a:r>
            <a:endParaRPr sz="1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3"/>
          <p:cNvSpPr/>
          <p:nvPr/>
        </p:nvSpPr>
        <p:spPr>
          <a:xfrm>
            <a:off x="0" y="-10759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63"/>
          <p:cNvSpPr txBox="1">
            <a:spLocks noGrp="1"/>
          </p:cNvSpPr>
          <p:nvPr>
            <p:ph type="title"/>
          </p:nvPr>
        </p:nvSpPr>
        <p:spPr>
          <a:xfrm>
            <a:off x="986397" y="963387"/>
            <a:ext cx="4130100" cy="11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solidFill>
                  <a:srgbClr val="002060"/>
                </a:solidFill>
              </a:rPr>
              <a:t>Albert R. and Alma Shadle Fellowship</a:t>
            </a:r>
            <a:endParaRPr/>
          </a:p>
        </p:txBody>
      </p:sp>
      <p:sp>
        <p:nvSpPr>
          <p:cNvPr id="552" name="Google Shape;552;p63"/>
          <p:cNvSpPr/>
          <p:nvPr/>
        </p:nvSpPr>
        <p:spPr>
          <a:xfrm flipH="1">
            <a:off x="6092502" y="-2"/>
            <a:ext cx="3051498" cy="5143499"/>
          </a:xfrm>
          <a:prstGeom prst="rect">
            <a:avLst/>
          </a:prstGeom>
          <a:gradFill>
            <a:gsLst>
              <a:gs pos="0">
                <a:srgbClr val="000000"/>
              </a:gs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63"/>
          <p:cNvSpPr/>
          <p:nvPr/>
        </p:nvSpPr>
        <p:spPr>
          <a:xfrm flipH="1">
            <a:off x="6092502" y="-2"/>
            <a:ext cx="2708597" cy="5143499"/>
          </a:xfrm>
          <a:prstGeom prst="rect">
            <a:avLst/>
          </a:prstGeom>
          <a:gradFill>
            <a:gsLst>
              <a:gs pos="0">
                <a:srgbClr val="2F5496">
                  <a:alpha val="56078"/>
                </a:srgbClr>
              </a:gs>
              <a:gs pos="100000">
                <a:srgbClr val="000000">
                  <a:alpha val="52156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63"/>
          <p:cNvSpPr/>
          <p:nvPr/>
        </p:nvSpPr>
        <p:spPr>
          <a:xfrm rot="5400000">
            <a:off x="6173041" y="-80543"/>
            <a:ext cx="2890418" cy="3051499"/>
          </a:xfrm>
          <a:prstGeom prst="rect">
            <a:avLst/>
          </a:prstGeom>
          <a:gradFill>
            <a:gsLst>
              <a:gs pos="0">
                <a:srgbClr val="000000">
                  <a:alpha val="34117"/>
                </a:srgbClr>
              </a:gs>
              <a:gs pos="96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5" name="Google Shape;555;p63"/>
          <p:cNvGrpSpPr/>
          <p:nvPr/>
        </p:nvGrpSpPr>
        <p:grpSpPr>
          <a:xfrm>
            <a:off x="6755693" y="1356941"/>
            <a:ext cx="1254620" cy="2216843"/>
            <a:chOff x="1534088" y="1054544"/>
            <a:chExt cx="1658572" cy="2988635"/>
          </a:xfrm>
        </p:grpSpPr>
        <p:pic>
          <p:nvPicPr>
            <p:cNvPr id="556" name="Google Shape;556;p63" descr="A drawing of a deer&#10;&#10;AI-generated content may be incorrect.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34088" y="1054544"/>
              <a:ext cx="1658572" cy="2988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7" name="Google Shape;557;p63"/>
            <p:cNvSpPr/>
            <p:nvPr/>
          </p:nvSpPr>
          <p:spPr>
            <a:xfrm>
              <a:off x="2146300" y="3025775"/>
              <a:ext cx="279400" cy="720297"/>
            </a:xfrm>
            <a:custGeom>
              <a:avLst/>
              <a:gdLst/>
              <a:ahLst/>
              <a:cxnLst/>
              <a:rect l="l" t="t" r="r" b="b"/>
              <a:pathLst>
                <a:path w="279400" h="720297" extrusionOk="0">
                  <a:moveTo>
                    <a:pt x="0" y="0"/>
                  </a:moveTo>
                  <a:cubicBezTo>
                    <a:pt x="3175" y="133879"/>
                    <a:pt x="6350" y="267758"/>
                    <a:pt x="41275" y="381000"/>
                  </a:cubicBezTo>
                  <a:cubicBezTo>
                    <a:pt x="76200" y="494242"/>
                    <a:pt x="169863" y="623358"/>
                    <a:pt x="209550" y="679450"/>
                  </a:cubicBezTo>
                  <a:cubicBezTo>
                    <a:pt x="249237" y="735542"/>
                    <a:pt x="279400" y="717550"/>
                    <a:pt x="279400" y="717550"/>
                  </a:cubicBezTo>
                  <a:lnTo>
                    <a:pt x="279400" y="717550"/>
                  </a:lnTo>
                </a:path>
              </a:pathLst>
            </a:custGeom>
            <a:noFill/>
            <a:ln w="25400" cap="flat" cmpd="sng">
              <a:solidFill>
                <a:srgbClr val="1F376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8" name="Google Shape;558;p63"/>
          <p:cNvSpPr txBox="1"/>
          <p:nvPr/>
        </p:nvSpPr>
        <p:spPr>
          <a:xfrm>
            <a:off x="1133687" y="2413629"/>
            <a:ext cx="4098900" cy="19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</a:rPr>
              <a:t>Basant Sharma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Kansas State University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Biogeography of Himalayan mammals: Evolutionary and phylogeographic insights from bats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9" name="Google Shape;559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6908" y="1356938"/>
            <a:ext cx="3076575" cy="280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4"/>
          <p:cNvSpPr/>
          <p:nvPr/>
        </p:nvSpPr>
        <p:spPr>
          <a:xfrm>
            <a:off x="0" y="-10760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64"/>
          <p:cNvSpPr/>
          <p:nvPr/>
        </p:nvSpPr>
        <p:spPr>
          <a:xfrm rot="10800000" flipH="1">
            <a:off x="6092499" y="-3"/>
            <a:ext cx="3069391" cy="5143499"/>
          </a:xfrm>
          <a:prstGeom prst="rect">
            <a:avLst/>
          </a:prstGeom>
          <a:gradFill>
            <a:gsLst>
              <a:gs pos="0">
                <a:srgbClr val="000000">
                  <a:alpha val="94117"/>
                </a:srgbClr>
              </a:gs>
              <a:gs pos="8000">
                <a:srgbClr val="000000">
                  <a:alpha val="94117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64"/>
          <p:cNvSpPr/>
          <p:nvPr/>
        </p:nvSpPr>
        <p:spPr>
          <a:xfrm rot="10800000" flipH="1">
            <a:off x="6092499" y="-1"/>
            <a:ext cx="3069391" cy="4800276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31000">
                <a:srgbClr val="1F3864">
                  <a:alpha val="0"/>
                </a:srgbClr>
              </a:gs>
              <a:gs pos="100000">
                <a:srgbClr val="1F3864">
                  <a:alpha val="25882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64"/>
          <p:cNvSpPr/>
          <p:nvPr/>
        </p:nvSpPr>
        <p:spPr>
          <a:xfrm rot="10800000" flipH="1">
            <a:off x="6092499" y="-16"/>
            <a:ext cx="3051501" cy="4800291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72000">
                <a:srgbClr val="000000">
                  <a:alpha val="21176"/>
                </a:srgbClr>
              </a:gs>
              <a:gs pos="100000">
                <a:srgbClr val="000000">
                  <a:alpha val="21176"/>
                </a:srgbClr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64"/>
          <p:cNvSpPr/>
          <p:nvPr/>
        </p:nvSpPr>
        <p:spPr>
          <a:xfrm rot="10800000" flipH="1">
            <a:off x="6092499" y="-7"/>
            <a:ext cx="2708601" cy="5143497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93000">
                <a:srgbClr val="000000">
                  <a:alpha val="29019"/>
                </a:srgbClr>
              </a:gs>
              <a:gs pos="100000">
                <a:srgbClr val="000000">
                  <a:alpha val="29019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64"/>
          <p:cNvSpPr txBox="1"/>
          <p:nvPr/>
        </p:nvSpPr>
        <p:spPr>
          <a:xfrm>
            <a:off x="1239855" y="1005077"/>
            <a:ext cx="3992700" cy="12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" sz="36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ASM Fellowship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36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0" name="Google Shape;570;p64"/>
          <p:cNvGrpSpPr/>
          <p:nvPr/>
        </p:nvGrpSpPr>
        <p:grpSpPr>
          <a:xfrm>
            <a:off x="6819489" y="1142852"/>
            <a:ext cx="1254620" cy="2216843"/>
            <a:chOff x="1534088" y="1054544"/>
            <a:chExt cx="1658572" cy="2988635"/>
          </a:xfrm>
        </p:grpSpPr>
        <p:pic>
          <p:nvPicPr>
            <p:cNvPr id="571" name="Google Shape;571;p64" descr="A drawing of a deer&#10;&#10;AI-generated content may be incorrect.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34088" y="1054544"/>
              <a:ext cx="1658572" cy="2988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2" name="Google Shape;572;p64"/>
            <p:cNvSpPr/>
            <p:nvPr/>
          </p:nvSpPr>
          <p:spPr>
            <a:xfrm>
              <a:off x="2146300" y="3025775"/>
              <a:ext cx="279400" cy="720297"/>
            </a:xfrm>
            <a:custGeom>
              <a:avLst/>
              <a:gdLst/>
              <a:ahLst/>
              <a:cxnLst/>
              <a:rect l="l" t="t" r="r" b="b"/>
              <a:pathLst>
                <a:path w="279400" h="720297" extrusionOk="0">
                  <a:moveTo>
                    <a:pt x="0" y="0"/>
                  </a:moveTo>
                  <a:cubicBezTo>
                    <a:pt x="3175" y="133879"/>
                    <a:pt x="6350" y="267758"/>
                    <a:pt x="41275" y="381000"/>
                  </a:cubicBezTo>
                  <a:cubicBezTo>
                    <a:pt x="76200" y="494242"/>
                    <a:pt x="169863" y="623358"/>
                    <a:pt x="209550" y="679450"/>
                  </a:cubicBezTo>
                  <a:cubicBezTo>
                    <a:pt x="249237" y="735542"/>
                    <a:pt x="279400" y="717550"/>
                    <a:pt x="279400" y="717550"/>
                  </a:cubicBezTo>
                  <a:lnTo>
                    <a:pt x="279400" y="717550"/>
                  </a:lnTo>
                </a:path>
              </a:pathLst>
            </a:custGeom>
            <a:noFill/>
            <a:ln w="25400" cap="flat" cmpd="sng">
              <a:solidFill>
                <a:srgbClr val="1F376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3" name="Google Shape;573;p64"/>
          <p:cNvSpPr txBox="1"/>
          <p:nvPr/>
        </p:nvSpPr>
        <p:spPr>
          <a:xfrm>
            <a:off x="1133675" y="2090816"/>
            <a:ext cx="4098900" cy="21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</a:rPr>
              <a:t>Olivia Chapman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University of North Carolina at Greensboro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Macroscopic and Microstructural Plasticity of the Gastrointestinal Tract in Mammalia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4" name="Google Shape;574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1850" y="1153765"/>
            <a:ext cx="2857500" cy="2857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66"/>
          <p:cNvSpPr txBox="1"/>
          <p:nvPr/>
        </p:nvSpPr>
        <p:spPr>
          <a:xfrm>
            <a:off x="6800850" y="4235128"/>
            <a:ext cx="2091690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Hartley Jackson and Vernon Bailey, 1935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66"/>
          <p:cNvSpPr/>
          <p:nvPr/>
        </p:nvSpPr>
        <p:spPr>
          <a:xfrm>
            <a:off x="6092499" y="-16"/>
            <a:ext cx="2708601" cy="5143516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66"/>
          <p:cNvSpPr/>
          <p:nvPr/>
        </p:nvSpPr>
        <p:spPr>
          <a:xfrm>
            <a:off x="8762029" y="0"/>
            <a:ext cx="360933" cy="5143516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66"/>
          <p:cNvSpPr txBox="1"/>
          <p:nvPr/>
        </p:nvSpPr>
        <p:spPr>
          <a:xfrm>
            <a:off x="529713" y="1385541"/>
            <a:ext cx="3698158" cy="237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i="0" u="none" strike="noStrike" cap="small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2026</a:t>
            </a:r>
            <a:r>
              <a:rPr lang="en" sz="3600" b="0" i="0" u="none" strike="noStrike" cap="small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 Hartley T. Jackson Award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600" b="0" i="0" u="none" strike="noStrike" cap="small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66"/>
          <p:cNvSpPr txBox="1"/>
          <p:nvPr/>
        </p:nvSpPr>
        <p:spPr>
          <a:xfrm>
            <a:off x="185734" y="3252180"/>
            <a:ext cx="4572000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Cody Thompson</a:t>
            </a:r>
            <a:endParaRPr sz="1600"/>
          </a:p>
        </p:txBody>
      </p:sp>
      <p:pic>
        <p:nvPicPr>
          <p:cNvPr id="594" name="Google Shape;59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2775" y="879875"/>
            <a:ext cx="2432825" cy="364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68"/>
          <p:cNvSpPr/>
          <p:nvPr/>
        </p:nvSpPr>
        <p:spPr>
          <a:xfrm>
            <a:off x="0" y="1"/>
            <a:ext cx="9144000" cy="51434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68"/>
          <p:cNvSpPr/>
          <p:nvPr/>
        </p:nvSpPr>
        <p:spPr>
          <a:xfrm flipH="1">
            <a:off x="6092502" y="-2"/>
            <a:ext cx="3051498" cy="5143499"/>
          </a:xfrm>
          <a:prstGeom prst="rect">
            <a:avLst/>
          </a:prstGeom>
          <a:gradFill>
            <a:gsLst>
              <a:gs pos="0">
                <a:srgbClr val="000000"/>
              </a:gs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8"/>
          <p:cNvSpPr/>
          <p:nvPr/>
        </p:nvSpPr>
        <p:spPr>
          <a:xfrm flipH="1">
            <a:off x="6092502" y="-2"/>
            <a:ext cx="2708597" cy="5143499"/>
          </a:xfrm>
          <a:prstGeom prst="rect">
            <a:avLst/>
          </a:prstGeom>
          <a:gradFill>
            <a:gsLst>
              <a:gs pos="0">
                <a:srgbClr val="2F5496">
                  <a:alpha val="56078"/>
                </a:srgbClr>
              </a:gs>
              <a:gs pos="100000">
                <a:srgbClr val="000000">
                  <a:alpha val="52156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8"/>
          <p:cNvSpPr/>
          <p:nvPr/>
        </p:nvSpPr>
        <p:spPr>
          <a:xfrm rot="5400000">
            <a:off x="6173041" y="-80543"/>
            <a:ext cx="2890418" cy="3051499"/>
          </a:xfrm>
          <a:prstGeom prst="rect">
            <a:avLst/>
          </a:prstGeom>
          <a:gradFill>
            <a:gsLst>
              <a:gs pos="0">
                <a:srgbClr val="000000">
                  <a:alpha val="34117"/>
                </a:srgbClr>
              </a:gs>
              <a:gs pos="96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8"/>
          <p:cNvSpPr txBox="1"/>
          <p:nvPr/>
        </p:nvSpPr>
        <p:spPr>
          <a:xfrm>
            <a:off x="1316262" y="1069157"/>
            <a:ext cx="3459975" cy="237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i="0" u="none" strike="noStrike" cap="small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2026</a:t>
            </a:r>
            <a:r>
              <a:rPr lang="en" sz="3600" b="0" i="0" u="none" strike="noStrike" cap="small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 Joseph Grinnell Award</a:t>
            </a:r>
            <a:endParaRPr/>
          </a:p>
        </p:txBody>
      </p:sp>
      <p:sp>
        <p:nvSpPr>
          <p:cNvPr id="616" name="Google Shape;616;p68"/>
          <p:cNvSpPr txBox="1"/>
          <p:nvPr/>
        </p:nvSpPr>
        <p:spPr>
          <a:xfrm>
            <a:off x="1739041" y="3195369"/>
            <a:ext cx="169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400" b="1"/>
              <a:t>Tara Cox</a:t>
            </a:r>
            <a:endParaRPr sz="2400" b="1"/>
          </a:p>
        </p:txBody>
      </p:sp>
      <p:pic>
        <p:nvPicPr>
          <p:cNvPr id="617" name="Google Shape;617;p68" title="DrTaraCox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5700" y="1466000"/>
            <a:ext cx="3735400" cy="2587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70"/>
          <p:cNvSpPr/>
          <p:nvPr/>
        </p:nvSpPr>
        <p:spPr>
          <a:xfrm>
            <a:off x="0" y="57051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70"/>
          <p:cNvSpPr/>
          <p:nvPr/>
        </p:nvSpPr>
        <p:spPr>
          <a:xfrm flipH="1">
            <a:off x="6092400" y="-2"/>
            <a:ext cx="3051600" cy="5143500"/>
          </a:xfrm>
          <a:prstGeom prst="rect">
            <a:avLst/>
          </a:prstGeom>
          <a:gradFill>
            <a:gsLst>
              <a:gs pos="0">
                <a:srgbClr val="000000"/>
              </a:gs>
              <a:gs pos="26000">
                <a:srgbClr val="000000"/>
              </a:gs>
              <a:gs pos="100000">
                <a:schemeClr val="accent1"/>
              </a:gs>
            </a:gsLst>
            <a:lin ang="900002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70"/>
          <p:cNvSpPr/>
          <p:nvPr/>
        </p:nvSpPr>
        <p:spPr>
          <a:xfrm flipH="1">
            <a:off x="6092399" y="-2"/>
            <a:ext cx="2708700" cy="5143500"/>
          </a:xfrm>
          <a:prstGeom prst="rect">
            <a:avLst/>
          </a:prstGeom>
          <a:gradFill>
            <a:gsLst>
              <a:gs pos="0">
                <a:srgbClr val="2F5496">
                  <a:alpha val="56078"/>
                </a:srgbClr>
              </a:gs>
              <a:gs pos="100000">
                <a:srgbClr val="000000">
                  <a:alpha val="52156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70"/>
          <p:cNvSpPr/>
          <p:nvPr/>
        </p:nvSpPr>
        <p:spPr>
          <a:xfrm rot="5400000">
            <a:off x="6172949" y="-80552"/>
            <a:ext cx="2890500" cy="3051600"/>
          </a:xfrm>
          <a:prstGeom prst="rect">
            <a:avLst/>
          </a:prstGeom>
          <a:gradFill>
            <a:gsLst>
              <a:gs pos="0">
                <a:srgbClr val="000000">
                  <a:alpha val="34117"/>
                </a:srgbClr>
              </a:gs>
              <a:gs pos="96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70"/>
          <p:cNvSpPr txBox="1"/>
          <p:nvPr/>
        </p:nvSpPr>
        <p:spPr>
          <a:xfrm>
            <a:off x="632914" y="2443110"/>
            <a:ext cx="3306300" cy="8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8" name="Google Shape;638;p70" title="image.png"/>
          <p:cNvPicPr preferRelativeResize="0"/>
          <p:nvPr/>
        </p:nvPicPr>
        <p:blipFill rotWithShape="1">
          <a:blip r:embed="rId3">
            <a:alphaModFix/>
          </a:blip>
          <a:srcRect l="495" r="495"/>
          <a:stretch/>
        </p:blipFill>
        <p:spPr>
          <a:xfrm>
            <a:off x="4653739" y="1034399"/>
            <a:ext cx="3297600" cy="3330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39" name="Google Shape;639;p70"/>
          <p:cNvSpPr txBox="1"/>
          <p:nvPr/>
        </p:nvSpPr>
        <p:spPr>
          <a:xfrm>
            <a:off x="757613" y="2890498"/>
            <a:ext cx="3306300" cy="8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 b="1"/>
              <a:t>Ulyses F. J. Pardiñas</a:t>
            </a:r>
            <a:endParaRPr/>
          </a:p>
        </p:txBody>
      </p:sp>
      <p:sp>
        <p:nvSpPr>
          <p:cNvPr id="640" name="Google Shape;640;p70"/>
          <p:cNvSpPr txBox="1"/>
          <p:nvPr/>
        </p:nvSpPr>
        <p:spPr>
          <a:xfrm>
            <a:off x="680813" y="1442604"/>
            <a:ext cx="34599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i="0" u="none" strike="noStrike" cap="small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2026</a:t>
            </a:r>
            <a:r>
              <a:rPr lang="en" sz="3600" b="0" i="0" u="none" strike="noStrike" cap="small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 C.H. Merriam Award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/>
          <p:nvPr/>
        </p:nvSpPr>
        <p:spPr>
          <a:xfrm>
            <a:off x="0" y="0"/>
            <a:ext cx="2759103" cy="5143500"/>
          </a:xfrm>
          <a:prstGeom prst="rect">
            <a:avLst/>
          </a:prstGeom>
          <a:solidFill>
            <a:srgbClr val="1F3864"/>
          </a:solidFill>
          <a:ln w="25400" cap="flat" cmpd="sng">
            <a:solidFill>
              <a:srgbClr val="1F3864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1"/>
          <p:cNvSpPr txBox="1"/>
          <p:nvPr/>
        </p:nvSpPr>
        <p:spPr>
          <a:xfrm>
            <a:off x="49619" y="3563634"/>
            <a:ext cx="2360428" cy="1300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Catalina Tomé, </a:t>
            </a:r>
            <a:endParaRPr/>
          </a:p>
          <a:p>
            <a:pPr marL="0" marR="0" lvl="0" indent="0" algn="r" rtl="0">
              <a:lnSpc>
                <a:spcPct val="9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Chair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International Relations Committee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2" name="Google Shape;192;p31"/>
          <p:cNvGrpSpPr/>
          <p:nvPr/>
        </p:nvGrpSpPr>
        <p:grpSpPr>
          <a:xfrm>
            <a:off x="510363" y="1049079"/>
            <a:ext cx="1474359" cy="2514555"/>
            <a:chOff x="1534088" y="1054544"/>
            <a:chExt cx="1658572" cy="2988635"/>
          </a:xfrm>
        </p:grpSpPr>
        <p:pic>
          <p:nvPicPr>
            <p:cNvPr id="193" name="Google Shape;193;p31" descr="A drawing of a deer&#10;&#10;AI-generated content may be incorrect.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34088" y="1054544"/>
              <a:ext cx="1658572" cy="2988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4" name="Google Shape;194;p31"/>
            <p:cNvSpPr/>
            <p:nvPr/>
          </p:nvSpPr>
          <p:spPr>
            <a:xfrm>
              <a:off x="2146300" y="3025775"/>
              <a:ext cx="279400" cy="720297"/>
            </a:xfrm>
            <a:custGeom>
              <a:avLst/>
              <a:gdLst/>
              <a:ahLst/>
              <a:cxnLst/>
              <a:rect l="l" t="t" r="r" b="b"/>
              <a:pathLst>
                <a:path w="279400" h="720297" extrusionOk="0">
                  <a:moveTo>
                    <a:pt x="0" y="0"/>
                  </a:moveTo>
                  <a:cubicBezTo>
                    <a:pt x="3175" y="133879"/>
                    <a:pt x="6350" y="267758"/>
                    <a:pt x="41275" y="381000"/>
                  </a:cubicBezTo>
                  <a:cubicBezTo>
                    <a:pt x="76200" y="494242"/>
                    <a:pt x="169863" y="623358"/>
                    <a:pt x="209550" y="679450"/>
                  </a:cubicBezTo>
                  <a:cubicBezTo>
                    <a:pt x="249237" y="735542"/>
                    <a:pt x="279400" y="717550"/>
                    <a:pt x="279400" y="717550"/>
                  </a:cubicBezTo>
                  <a:lnTo>
                    <a:pt x="279400" y="717550"/>
                  </a:lnTo>
                </a:path>
              </a:pathLst>
            </a:custGeom>
            <a:noFill/>
            <a:ln w="25400" cap="flat" cmpd="sng">
              <a:solidFill>
                <a:srgbClr val="1F376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31"/>
          <p:cNvSpPr txBox="1"/>
          <p:nvPr/>
        </p:nvSpPr>
        <p:spPr>
          <a:xfrm>
            <a:off x="3049773" y="338009"/>
            <a:ext cx="63009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 i="0" u="none" strike="noStrike" cap="none">
                <a:solidFill>
                  <a:srgbClr val="2F5496"/>
                </a:solidFill>
                <a:latin typeface="Bebas Neue"/>
                <a:ea typeface="Bebas Neue"/>
                <a:cs typeface="Bebas Neue"/>
                <a:sym typeface="Bebas Neue"/>
              </a:rPr>
              <a:t>2026 ASM International Travel Awards</a:t>
            </a:r>
            <a:endParaRPr/>
          </a:p>
          <a:p>
            <a:pPr marL="349250" marR="0" lvl="0" indent="-3492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6" name="Google Shape;19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5016" y="1250710"/>
            <a:ext cx="2231952" cy="334629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1"/>
          <p:cNvSpPr txBox="1"/>
          <p:nvPr/>
        </p:nvSpPr>
        <p:spPr>
          <a:xfrm>
            <a:off x="3142682" y="1250700"/>
            <a:ext cx="30000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9250" lvl="0" indent="-34925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Bárbara Escobar Anleu</a:t>
            </a:r>
            <a:r>
              <a:rPr lang="en" sz="1600">
                <a:solidFill>
                  <a:schemeClr val="dk1"/>
                </a:solidFill>
              </a:rPr>
              <a:t>, Centro Agronómico Tropical de Investigación y Enseñanza, Guatemala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2"/>
          <p:cNvSpPr/>
          <p:nvPr/>
        </p:nvSpPr>
        <p:spPr>
          <a:xfrm rot="5400000" flipH="1">
            <a:off x="-1057624" y="1057500"/>
            <a:ext cx="5143500" cy="3028500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12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2"/>
          <p:cNvSpPr/>
          <p:nvPr/>
        </p:nvSpPr>
        <p:spPr>
          <a:xfrm rot="5400000" flipH="1">
            <a:off x="-1057625" y="1065103"/>
            <a:ext cx="5143500" cy="3028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2"/>
          <p:cNvSpPr/>
          <p:nvPr/>
        </p:nvSpPr>
        <p:spPr>
          <a:xfrm rot="5400000" flipH="1">
            <a:off x="575874" y="2690996"/>
            <a:ext cx="1876500" cy="3028500"/>
          </a:xfrm>
          <a:prstGeom prst="rect">
            <a:avLst/>
          </a:prstGeom>
          <a:gradFill>
            <a:gsLst>
              <a:gs pos="0">
                <a:srgbClr val="4472C4">
                  <a:alpha val="29019"/>
                </a:srgbClr>
              </a:gs>
              <a:gs pos="2000">
                <a:srgbClr val="4472C4">
                  <a:alpha val="29019"/>
                </a:srgbClr>
              </a:gs>
              <a:gs pos="100000">
                <a:srgbClr val="000000">
                  <a:alpha val="30196"/>
                </a:srgbClr>
              </a:gs>
            </a:gsLst>
            <a:lin ang="779990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2"/>
          <p:cNvSpPr/>
          <p:nvPr/>
        </p:nvSpPr>
        <p:spPr>
          <a:xfrm rot="-964601">
            <a:off x="-376647" y="727713"/>
            <a:ext cx="2922552" cy="3131309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3137"/>
                </a:srgbClr>
              </a:gs>
            </a:gsLst>
            <a:lin ang="180000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2"/>
          <p:cNvSpPr/>
          <p:nvPr/>
        </p:nvSpPr>
        <p:spPr>
          <a:xfrm rot="5400000" flipH="1">
            <a:off x="-1057632" y="1057498"/>
            <a:ext cx="5143500" cy="3028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1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2"/>
          <p:cNvSpPr txBox="1">
            <a:spLocks noGrp="1"/>
          </p:cNvSpPr>
          <p:nvPr>
            <p:ph type="title"/>
          </p:nvPr>
        </p:nvSpPr>
        <p:spPr>
          <a:xfrm>
            <a:off x="146305" y="750840"/>
            <a:ext cx="2604900" cy="4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000">
                <a:solidFill>
                  <a:srgbClr val="FFFFFF"/>
                </a:solidFill>
              </a:rPr>
              <a:t>2026</a:t>
            </a:r>
            <a:br>
              <a:rPr lang="en" sz="3000">
                <a:solidFill>
                  <a:srgbClr val="FFFFFF"/>
                </a:solidFill>
              </a:rPr>
            </a:br>
            <a:r>
              <a:rPr lang="en" sz="3000">
                <a:solidFill>
                  <a:srgbClr val="FFFFFF"/>
                </a:solidFill>
              </a:rPr>
              <a:t>African Research Fellowships</a:t>
            </a:r>
            <a:br>
              <a:rPr lang="en" sz="3000">
                <a:solidFill>
                  <a:srgbClr val="FFFFFF"/>
                </a:solidFill>
              </a:rPr>
            </a:br>
            <a:br>
              <a:rPr lang="en" sz="3000">
                <a:solidFill>
                  <a:srgbClr val="FFFFFF"/>
                </a:solidFill>
              </a:rPr>
            </a:br>
            <a:br>
              <a:rPr lang="en" sz="3000">
                <a:solidFill>
                  <a:srgbClr val="FFFFFF"/>
                </a:solidFill>
              </a:rPr>
            </a:br>
            <a:r>
              <a:rPr lang="en" sz="1800">
                <a:solidFill>
                  <a:srgbClr val="FFFFFF"/>
                </a:solidFill>
              </a:rPr>
              <a:t>Jesse Alston</a:t>
            </a:r>
            <a:br>
              <a:rPr lang="en" sz="1800">
                <a:solidFill>
                  <a:srgbClr val="FFFFFF"/>
                </a:solidFill>
              </a:rPr>
            </a:br>
            <a:r>
              <a:rPr lang="en" sz="1800">
                <a:solidFill>
                  <a:srgbClr val="FFFFFF"/>
                </a:solidFill>
              </a:rPr>
              <a:t>Marissa Dyck, </a:t>
            </a:r>
            <a:br>
              <a:rPr lang="en" sz="1800">
                <a:solidFill>
                  <a:srgbClr val="FFFFFF"/>
                </a:solidFill>
              </a:rPr>
            </a:br>
            <a:r>
              <a:rPr lang="en" sz="1800">
                <a:solidFill>
                  <a:srgbClr val="FFFFFF"/>
                </a:solidFill>
              </a:rPr>
              <a:t>co-Chairs</a:t>
            </a:r>
            <a:br>
              <a:rPr lang="en" sz="1800">
                <a:solidFill>
                  <a:srgbClr val="FFFFFF"/>
                </a:solidFill>
              </a:rPr>
            </a:br>
            <a:endParaRPr sz="1600">
              <a:solidFill>
                <a:srgbClr val="FFFFFF"/>
              </a:solidFill>
            </a:endParaRPr>
          </a:p>
        </p:txBody>
      </p:sp>
      <p:sp>
        <p:nvSpPr>
          <p:cNvPr id="209" name="Google Shape;209;p32"/>
          <p:cNvSpPr txBox="1">
            <a:spLocks noGrp="1"/>
          </p:cNvSpPr>
          <p:nvPr>
            <p:ph type="body" idx="1"/>
          </p:nvPr>
        </p:nvSpPr>
        <p:spPr>
          <a:xfrm>
            <a:off x="3275775" y="234500"/>
            <a:ext cx="5763600" cy="45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 b="1" dirty="0">
                <a:highlight>
                  <a:srgbClr val="FFFFFF"/>
                </a:highlight>
              </a:rPr>
              <a:t>Blessing Asianzu</a:t>
            </a:r>
            <a:r>
              <a:rPr lang="en" sz="1600" dirty="0">
                <a:highlight>
                  <a:srgbClr val="FFFFFF"/>
                </a:highlight>
              </a:rPr>
              <a:t>  – Uganda, PhD – behavioral and disease ecology of chimpanzees</a:t>
            </a:r>
            <a:endParaRPr sz="1600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 b="1" dirty="0">
                <a:highlight>
                  <a:srgbClr val="FFFFFF"/>
                </a:highlight>
              </a:rPr>
              <a:t>Tshiamo Baisang</a:t>
            </a:r>
            <a:r>
              <a:rPr lang="en" sz="1600" dirty="0">
                <a:highlight>
                  <a:srgbClr val="FFFFFF"/>
                </a:highlight>
              </a:rPr>
              <a:t> – ­Botswana, MPhil – ecology of aardvarks</a:t>
            </a:r>
            <a:endParaRPr sz="1600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 b="1" dirty="0">
                <a:highlight>
                  <a:srgbClr val="FFFFFF"/>
                </a:highlight>
              </a:rPr>
              <a:t>Armel Batchi-Bouyou</a:t>
            </a:r>
            <a:r>
              <a:rPr lang="en" sz="1600" dirty="0">
                <a:highlight>
                  <a:srgbClr val="FFFFFF"/>
                </a:highlight>
              </a:rPr>
              <a:t> –  Congo-Brazzaville, MSc – conservation of small mammals</a:t>
            </a:r>
            <a:endParaRPr sz="1600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 b="1" dirty="0">
                <a:highlight>
                  <a:srgbClr val="FFFFFF"/>
                </a:highlight>
              </a:rPr>
              <a:t>Abdirisak Ibrahim</a:t>
            </a:r>
            <a:r>
              <a:rPr lang="en" sz="1600" dirty="0">
                <a:highlight>
                  <a:srgbClr val="FFFFFF"/>
                </a:highlight>
              </a:rPr>
              <a:t> –  Somalia, MSc – conservation of Speke’s gazelle</a:t>
            </a:r>
            <a:endParaRPr sz="1600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 b="1" dirty="0">
                <a:highlight>
                  <a:srgbClr val="FFFFFF"/>
                </a:highlight>
              </a:rPr>
              <a:t>Omar Machich</a:t>
            </a:r>
            <a:r>
              <a:rPr lang="en" sz="1600" dirty="0">
                <a:highlight>
                  <a:srgbClr val="FFFFFF"/>
                </a:highlight>
              </a:rPr>
              <a:t> –  Morocco, PhD – conservation of the African golden wolf</a:t>
            </a:r>
            <a:endParaRPr sz="1600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 b="1" dirty="0">
                <a:highlight>
                  <a:srgbClr val="FFFFFF"/>
                </a:highlight>
              </a:rPr>
              <a:t>Nelly Maiyo</a:t>
            </a:r>
            <a:r>
              <a:rPr lang="en" sz="1600" dirty="0">
                <a:highlight>
                  <a:srgbClr val="FFFFFF"/>
                </a:highlight>
              </a:rPr>
              <a:t> –  Kenya, MSc – invasion ecology of big-headed ants and lions</a:t>
            </a:r>
            <a:endParaRPr sz="1600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 b="1" dirty="0">
                <a:highlight>
                  <a:srgbClr val="FFFFFF"/>
                </a:highlight>
              </a:rPr>
              <a:t>Mosia Rasekuwane</a:t>
            </a:r>
            <a:r>
              <a:rPr lang="en" sz="1600" dirty="0">
                <a:highlight>
                  <a:srgbClr val="FFFFFF"/>
                </a:highlight>
              </a:rPr>
              <a:t> –  South Africa, PhD – ecology of Temminck’s pangolins</a:t>
            </a:r>
            <a:endParaRPr sz="1600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dirty="0">
                <a:highlight>
                  <a:srgbClr val="FFFFFF"/>
                </a:highlight>
              </a:rPr>
              <a:t>Kyra Van Rensburg</a:t>
            </a:r>
            <a:r>
              <a:rPr lang="en" sz="1600" dirty="0">
                <a:highlight>
                  <a:srgbClr val="FFFFFF"/>
                </a:highlight>
              </a:rPr>
              <a:t> –  South Africa, PhD – conservation of small mammals</a:t>
            </a:r>
            <a:endParaRPr sz="1600" dirty="0">
              <a:highlight>
                <a:srgbClr val="FFFFFF"/>
              </a:highlight>
            </a:endParaRPr>
          </a:p>
          <a:p>
            <a:pPr marL="288925" lvl="0" indent="-288925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</a:pPr>
            <a:endParaRPr sz="1600" b="1" dirty="0"/>
          </a:p>
        </p:txBody>
      </p:sp>
      <p:grpSp>
        <p:nvGrpSpPr>
          <p:cNvPr id="210" name="Google Shape;210;p32"/>
          <p:cNvGrpSpPr/>
          <p:nvPr/>
        </p:nvGrpSpPr>
        <p:grpSpPr>
          <a:xfrm>
            <a:off x="432425" y="525151"/>
            <a:ext cx="1081887" cy="1876565"/>
            <a:chOff x="1534088" y="1054544"/>
            <a:chExt cx="1658573" cy="2988636"/>
          </a:xfrm>
        </p:grpSpPr>
        <p:pic>
          <p:nvPicPr>
            <p:cNvPr id="211" name="Google Shape;211;p32" descr="A drawing of a deer&#10;&#10;AI-generated content may be incorrect.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34088" y="1054544"/>
              <a:ext cx="1658573" cy="29886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Google Shape;212;p32"/>
            <p:cNvSpPr/>
            <p:nvPr/>
          </p:nvSpPr>
          <p:spPr>
            <a:xfrm>
              <a:off x="2146300" y="3025775"/>
              <a:ext cx="279400" cy="720297"/>
            </a:xfrm>
            <a:custGeom>
              <a:avLst/>
              <a:gdLst/>
              <a:ahLst/>
              <a:cxnLst/>
              <a:rect l="l" t="t" r="r" b="b"/>
              <a:pathLst>
                <a:path w="279400" h="720297" extrusionOk="0">
                  <a:moveTo>
                    <a:pt x="0" y="0"/>
                  </a:moveTo>
                  <a:cubicBezTo>
                    <a:pt x="3175" y="133879"/>
                    <a:pt x="6350" y="267758"/>
                    <a:pt x="41275" y="381000"/>
                  </a:cubicBezTo>
                  <a:cubicBezTo>
                    <a:pt x="76200" y="494242"/>
                    <a:pt x="169863" y="623358"/>
                    <a:pt x="209550" y="679450"/>
                  </a:cubicBezTo>
                  <a:cubicBezTo>
                    <a:pt x="249237" y="735542"/>
                    <a:pt x="279400" y="717550"/>
                    <a:pt x="279400" y="717550"/>
                  </a:cubicBezTo>
                  <a:lnTo>
                    <a:pt x="279400" y="717550"/>
                  </a:lnTo>
                </a:path>
              </a:pathLst>
            </a:custGeom>
            <a:noFill/>
            <a:ln w="25400" cap="flat" cmpd="sng">
              <a:solidFill>
                <a:srgbClr val="3252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/>
          <p:nvPr/>
        </p:nvSpPr>
        <p:spPr>
          <a:xfrm>
            <a:off x="0" y="1"/>
            <a:ext cx="9144000" cy="51434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3"/>
          <p:cNvSpPr txBox="1">
            <a:spLocks noGrp="1"/>
          </p:cNvSpPr>
          <p:nvPr>
            <p:ph type="ctrTitle"/>
          </p:nvPr>
        </p:nvSpPr>
        <p:spPr>
          <a:xfrm>
            <a:off x="999775" y="1305984"/>
            <a:ext cx="3045313" cy="237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en" sz="2800">
                <a:solidFill>
                  <a:srgbClr val="2F5496"/>
                </a:solidFill>
              </a:rPr>
              <a:t>2026</a:t>
            </a:r>
            <a:r>
              <a:rPr lang="en" sz="3600">
                <a:solidFill>
                  <a:srgbClr val="2F5496"/>
                </a:solidFill>
              </a:rPr>
              <a:t> Alicia V. Linzey Award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endParaRPr sz="3600">
              <a:solidFill>
                <a:srgbClr val="2F5496"/>
              </a:solidFill>
            </a:endParaRPr>
          </a:p>
        </p:txBody>
      </p:sp>
      <p:sp>
        <p:nvSpPr>
          <p:cNvPr id="219" name="Google Shape;219;p33"/>
          <p:cNvSpPr txBox="1"/>
          <p:nvPr/>
        </p:nvSpPr>
        <p:spPr>
          <a:xfrm>
            <a:off x="870929" y="3138645"/>
            <a:ext cx="3303007" cy="894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3"/>
          <p:cNvSpPr/>
          <p:nvPr/>
        </p:nvSpPr>
        <p:spPr>
          <a:xfrm flipH="1">
            <a:off x="6092502" y="-2"/>
            <a:ext cx="3051498" cy="5143499"/>
          </a:xfrm>
          <a:prstGeom prst="rect">
            <a:avLst/>
          </a:prstGeom>
          <a:gradFill>
            <a:gsLst>
              <a:gs pos="0">
                <a:srgbClr val="000000"/>
              </a:gs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3"/>
          <p:cNvSpPr/>
          <p:nvPr/>
        </p:nvSpPr>
        <p:spPr>
          <a:xfrm flipH="1">
            <a:off x="6092502" y="-2"/>
            <a:ext cx="2708597" cy="5143499"/>
          </a:xfrm>
          <a:prstGeom prst="rect">
            <a:avLst/>
          </a:prstGeom>
          <a:gradFill>
            <a:gsLst>
              <a:gs pos="0">
                <a:srgbClr val="2F5496">
                  <a:alpha val="56078"/>
                </a:srgbClr>
              </a:gs>
              <a:gs pos="100000">
                <a:srgbClr val="000000">
                  <a:alpha val="52156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3"/>
          <p:cNvSpPr/>
          <p:nvPr/>
        </p:nvSpPr>
        <p:spPr>
          <a:xfrm rot="5400000">
            <a:off x="6173041" y="-80543"/>
            <a:ext cx="2890418" cy="3051499"/>
          </a:xfrm>
          <a:prstGeom prst="rect">
            <a:avLst/>
          </a:prstGeom>
          <a:gradFill>
            <a:gsLst>
              <a:gs pos="0">
                <a:srgbClr val="000000">
                  <a:alpha val="34117"/>
                </a:srgbClr>
              </a:gs>
              <a:gs pos="96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1872" y="1075220"/>
            <a:ext cx="3198949" cy="3134018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3"/>
          <p:cNvSpPr txBox="1"/>
          <p:nvPr/>
        </p:nvSpPr>
        <p:spPr>
          <a:xfrm>
            <a:off x="473050" y="2768300"/>
            <a:ext cx="4098900" cy="22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</a:rPr>
              <a:t>Megan Jones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University of Pretoria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Digging Deeper: Predicting the Fate of Subterranean Mammals and their Ecosystem Services under Climate Change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4"/>
          <p:cNvSpPr/>
          <p:nvPr/>
        </p:nvSpPr>
        <p:spPr>
          <a:xfrm>
            <a:off x="0" y="0"/>
            <a:ext cx="2683200" cy="5143500"/>
          </a:xfrm>
          <a:prstGeom prst="rect">
            <a:avLst/>
          </a:prstGeom>
          <a:solidFill>
            <a:srgbClr val="1F3864"/>
          </a:solidFill>
          <a:ln w="25400" cap="flat" cmpd="sng">
            <a:solidFill>
              <a:srgbClr val="1F3864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4"/>
          <p:cNvSpPr txBox="1"/>
          <p:nvPr/>
        </p:nvSpPr>
        <p:spPr>
          <a:xfrm>
            <a:off x="-27097" y="3559750"/>
            <a:ext cx="26832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Sergio A. Solari, 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Chair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600">
                <a:solidFill>
                  <a:schemeClr val="lt1"/>
                </a:solidFill>
              </a:rPr>
              <a:t>(Nicté Ordoñez presenting)</a:t>
            </a:r>
            <a:endParaRPr sz="1600">
              <a:solidFill>
                <a:schemeClr val="lt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Latin American Fellowship Committee</a:t>
            </a:r>
            <a:endParaRPr/>
          </a:p>
        </p:txBody>
      </p:sp>
      <p:sp>
        <p:nvSpPr>
          <p:cNvPr id="231" name="Google Shape;231;p34"/>
          <p:cNvSpPr txBox="1"/>
          <p:nvPr/>
        </p:nvSpPr>
        <p:spPr>
          <a:xfrm>
            <a:off x="3091251" y="300699"/>
            <a:ext cx="5067300" cy="10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8900" marR="0" lvl="0" indent="0" algn="ctr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 i="0" u="none" strike="noStrike" cap="none">
                <a:solidFill>
                  <a:srgbClr val="2F5496"/>
                </a:solidFill>
                <a:latin typeface="Bebas Neue"/>
                <a:ea typeface="Bebas Neue"/>
                <a:cs typeface="Bebas Neue"/>
                <a:sym typeface="Bebas Neue"/>
              </a:rPr>
              <a:t>202</a:t>
            </a:r>
            <a:r>
              <a:rPr lang="en" sz="3200">
                <a:solidFill>
                  <a:srgbClr val="2F5496"/>
                </a:solidFill>
                <a:latin typeface="Bebas Neue"/>
                <a:ea typeface="Bebas Neue"/>
                <a:cs typeface="Bebas Neue"/>
                <a:sym typeface="Bebas Neue"/>
              </a:rPr>
              <a:t>6</a:t>
            </a:r>
            <a:r>
              <a:rPr lang="en" sz="3200" b="0" i="0" u="none" strike="noStrike" cap="none">
                <a:solidFill>
                  <a:srgbClr val="2F5496"/>
                </a:solidFill>
                <a:latin typeface="Bebas Neue"/>
                <a:ea typeface="Bebas Neue"/>
                <a:cs typeface="Bebas Neue"/>
                <a:sym typeface="Bebas Neue"/>
              </a:rPr>
              <a:t> Latin American Student </a:t>
            </a:r>
            <a:endParaRPr/>
          </a:p>
          <a:p>
            <a:pPr marL="88900" marR="0" lvl="0" indent="0" algn="ctr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 i="0" u="none" strike="noStrike" cap="none">
                <a:solidFill>
                  <a:srgbClr val="2F5496"/>
                </a:solidFill>
                <a:latin typeface="Bebas Neue"/>
                <a:ea typeface="Bebas Neue"/>
                <a:cs typeface="Bebas Neue"/>
                <a:sym typeface="Bebas Neue"/>
              </a:rPr>
              <a:t>Field Research Awards </a:t>
            </a:r>
            <a:endParaRPr/>
          </a:p>
        </p:txBody>
      </p:sp>
      <p:grpSp>
        <p:nvGrpSpPr>
          <p:cNvPr id="232" name="Google Shape;232;p34"/>
          <p:cNvGrpSpPr/>
          <p:nvPr/>
        </p:nvGrpSpPr>
        <p:grpSpPr>
          <a:xfrm>
            <a:off x="637953" y="1219469"/>
            <a:ext cx="1254620" cy="2216843"/>
            <a:chOff x="1534088" y="1054544"/>
            <a:chExt cx="1658572" cy="2988635"/>
          </a:xfrm>
        </p:grpSpPr>
        <p:pic>
          <p:nvPicPr>
            <p:cNvPr id="233" name="Google Shape;233;p34" descr="A drawing of a deer&#10;&#10;AI-generated content may be incorrect.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34088" y="1054544"/>
              <a:ext cx="1658572" cy="2988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Google Shape;234;p34"/>
            <p:cNvSpPr/>
            <p:nvPr/>
          </p:nvSpPr>
          <p:spPr>
            <a:xfrm>
              <a:off x="2146300" y="3025775"/>
              <a:ext cx="279400" cy="720297"/>
            </a:xfrm>
            <a:custGeom>
              <a:avLst/>
              <a:gdLst/>
              <a:ahLst/>
              <a:cxnLst/>
              <a:rect l="l" t="t" r="r" b="b"/>
              <a:pathLst>
                <a:path w="279400" h="720297" extrusionOk="0">
                  <a:moveTo>
                    <a:pt x="0" y="0"/>
                  </a:moveTo>
                  <a:cubicBezTo>
                    <a:pt x="3175" y="133879"/>
                    <a:pt x="6350" y="267758"/>
                    <a:pt x="41275" y="381000"/>
                  </a:cubicBezTo>
                  <a:cubicBezTo>
                    <a:pt x="76200" y="494242"/>
                    <a:pt x="169863" y="623358"/>
                    <a:pt x="209550" y="679450"/>
                  </a:cubicBezTo>
                  <a:cubicBezTo>
                    <a:pt x="249237" y="735542"/>
                    <a:pt x="279400" y="717550"/>
                    <a:pt x="279400" y="717550"/>
                  </a:cubicBezTo>
                  <a:lnTo>
                    <a:pt x="279400" y="717550"/>
                  </a:lnTo>
                </a:path>
              </a:pathLst>
            </a:custGeom>
            <a:noFill/>
            <a:ln w="25400" cap="flat" cmpd="sng">
              <a:solidFill>
                <a:srgbClr val="1F376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5" name="Google Shape;235;p34"/>
          <p:cNvSpPr txBox="1"/>
          <p:nvPr/>
        </p:nvSpPr>
        <p:spPr>
          <a:xfrm>
            <a:off x="2714845" y="1472346"/>
            <a:ext cx="63441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Beatriz Dybas de Natividade </a:t>
            </a:r>
            <a:r>
              <a:rPr lang="en" dirty="0">
                <a:solidFill>
                  <a:schemeClr val="dk1"/>
                </a:solidFill>
              </a:rPr>
              <a:t>(Brazil) </a:t>
            </a:r>
            <a:r>
              <a:rPr lang="en" i="0" u="none" strike="noStrike" cap="none" dirty="0">
                <a:solidFill>
                  <a:schemeClr val="dk1"/>
                </a:solidFill>
              </a:rPr>
              <a:t>. </a:t>
            </a:r>
            <a:r>
              <a:rPr lang="en" dirty="0">
                <a:solidFill>
                  <a:schemeClr val="dk1"/>
                </a:solidFill>
              </a:rPr>
              <a:t>University of Illinois Chicago, USA </a:t>
            </a:r>
            <a:r>
              <a:rPr lang="en" i="0" u="none" strike="noStrike" cap="none" dirty="0">
                <a:solidFill>
                  <a:schemeClr val="dk1"/>
                </a:solidFill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Hugo Eduardo Ferreira </a:t>
            </a:r>
            <a:r>
              <a:rPr lang="en" dirty="0">
                <a:solidFill>
                  <a:schemeClr val="dk1"/>
                </a:solidFill>
              </a:rPr>
              <a:t>(Brazil). Federal University of Rio Grande do Norte (UFRN), Brazil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Gloria Lucia Sánchez Trejo </a:t>
            </a:r>
            <a:r>
              <a:rPr lang="en" dirty="0">
                <a:solidFill>
                  <a:schemeClr val="dk1"/>
                </a:solidFill>
              </a:rPr>
              <a:t>(El Salvador). University of Oklahoma, USA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Miguel Fernando Cura </a:t>
            </a:r>
            <a:r>
              <a:rPr lang="en" dirty="0">
                <a:solidFill>
                  <a:schemeClr val="dk1"/>
                </a:solidFill>
              </a:rPr>
              <a:t>(Argentina). Universidad Nacional de Córdoba (UNC), Argentina </a:t>
            </a:r>
            <a:endParaRPr i="0" u="none" strike="noStrike" cap="none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Jennifer González Duve* </a:t>
            </a:r>
            <a:r>
              <a:rPr lang="en" dirty="0">
                <a:solidFill>
                  <a:schemeClr val="dk1"/>
                </a:solidFill>
              </a:rPr>
              <a:t>(Uruguay). Universidad de la República, Uruguay </a:t>
            </a:r>
            <a:endParaRPr i="0" u="none" strike="noStrike" cap="none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Pablo Gastón Carrizo </a:t>
            </a:r>
            <a:r>
              <a:rPr lang="en" dirty="0">
                <a:solidFill>
                  <a:schemeClr val="dk1"/>
                </a:solidFill>
              </a:rPr>
              <a:t>(Argentina). Universidad Nacional de Tucumán, Argentina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5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All, Ph.D. students, except </a:t>
            </a:r>
            <a:r>
              <a:rPr lang="en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(M.Sc.) 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6"/>
          <p:cNvSpPr/>
          <p:nvPr/>
        </p:nvSpPr>
        <p:spPr>
          <a:xfrm>
            <a:off x="6092499" y="-16"/>
            <a:ext cx="2708601" cy="5143516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6"/>
          <p:cNvSpPr/>
          <p:nvPr/>
        </p:nvSpPr>
        <p:spPr>
          <a:xfrm>
            <a:off x="8762029" y="0"/>
            <a:ext cx="360933" cy="5143516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6"/>
          <p:cNvSpPr txBox="1"/>
          <p:nvPr/>
        </p:nvSpPr>
        <p:spPr>
          <a:xfrm>
            <a:off x="1097834" y="2791481"/>
            <a:ext cx="3660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>
                <a:solidFill>
                  <a:schemeClr val="dk1"/>
                </a:solidFill>
              </a:rPr>
              <a:t>Dennisse Ruelas P.</a:t>
            </a:r>
            <a:r>
              <a:rPr lang="en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000">
                <a:solidFill>
                  <a:schemeClr val="dk1"/>
                </a:solidFill>
              </a:rPr>
              <a:t>Perú</a:t>
            </a:r>
            <a:r>
              <a:rPr lang="en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Assistant Professor </a:t>
            </a:r>
            <a:r>
              <a:rPr lang="en" sz="1600">
                <a:solidFill>
                  <a:schemeClr val="dk1"/>
                </a:solidFill>
              </a:rPr>
              <a:t>at</a:t>
            </a: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Universidad Nacional Ma</a:t>
            </a:r>
            <a:r>
              <a:rPr lang="en" sz="1600">
                <a:solidFill>
                  <a:schemeClr val="dk1"/>
                </a:solidFill>
              </a:rPr>
              <a:t>yor de San Marcos, and Curator (bats) in Museo de Historia Natural</a:t>
            </a: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(MUSM)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6"/>
          <p:cNvSpPr txBox="1"/>
          <p:nvPr/>
        </p:nvSpPr>
        <p:spPr>
          <a:xfrm>
            <a:off x="631331" y="1383024"/>
            <a:ext cx="4475480" cy="1308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2026</a:t>
            </a:r>
            <a:r>
              <a:rPr lang="en" sz="36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 Oliver P. Pearson Award  </a:t>
            </a:r>
            <a:endParaRPr sz="3600" b="0" i="0" u="none" strike="noStrike" cap="none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36" descr="Dra. Dennisse Ruelas Pacheco gana premio L'Oréal–UNESCO “Para las Mujeres  en la Ciencia 2025” por investigación sobre biodiversidad andin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7875" y="704350"/>
            <a:ext cx="2848361" cy="3810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8"/>
          <p:cNvSpPr/>
          <p:nvPr/>
        </p:nvSpPr>
        <p:spPr>
          <a:xfrm rot="10800000" flipH="1">
            <a:off x="6092499" y="-3"/>
            <a:ext cx="3069391" cy="5143499"/>
          </a:xfrm>
          <a:prstGeom prst="rect">
            <a:avLst/>
          </a:prstGeom>
          <a:gradFill>
            <a:gsLst>
              <a:gs pos="0">
                <a:srgbClr val="000000">
                  <a:alpha val="94117"/>
                </a:srgbClr>
              </a:gs>
              <a:gs pos="8000">
                <a:srgbClr val="000000">
                  <a:alpha val="94117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38"/>
          <p:cNvSpPr/>
          <p:nvPr/>
        </p:nvSpPr>
        <p:spPr>
          <a:xfrm rot="10800000" flipH="1">
            <a:off x="6092499" y="-1"/>
            <a:ext cx="3069391" cy="4800276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31000">
                <a:srgbClr val="1F3864">
                  <a:alpha val="0"/>
                </a:srgbClr>
              </a:gs>
              <a:gs pos="100000">
                <a:srgbClr val="1F3864">
                  <a:alpha val="25882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38"/>
          <p:cNvSpPr/>
          <p:nvPr/>
        </p:nvSpPr>
        <p:spPr>
          <a:xfrm rot="10800000" flipH="1">
            <a:off x="6092499" y="-16"/>
            <a:ext cx="3051501" cy="4800291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72000">
                <a:srgbClr val="000000">
                  <a:alpha val="21176"/>
                </a:srgbClr>
              </a:gs>
              <a:gs pos="100000">
                <a:srgbClr val="000000">
                  <a:alpha val="21176"/>
                </a:srgbClr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38"/>
          <p:cNvSpPr/>
          <p:nvPr/>
        </p:nvSpPr>
        <p:spPr>
          <a:xfrm rot="10800000" flipH="1">
            <a:off x="6092499" y="-7"/>
            <a:ext cx="2708601" cy="5143497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93000">
                <a:srgbClr val="000000">
                  <a:alpha val="29019"/>
                </a:srgbClr>
              </a:gs>
              <a:gs pos="100000">
                <a:srgbClr val="000000">
                  <a:alpha val="29019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38"/>
          <p:cNvSpPr txBox="1">
            <a:spLocks noGrp="1"/>
          </p:cNvSpPr>
          <p:nvPr>
            <p:ph type="subTitle" idx="1"/>
          </p:nvPr>
        </p:nvSpPr>
        <p:spPr>
          <a:xfrm>
            <a:off x="900006" y="3120972"/>
            <a:ext cx="32397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85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40"/>
              <a:buNone/>
            </a:pPr>
            <a:r>
              <a:rPr lang="en" sz="2000" b="1"/>
              <a:t>Amétépé Hounmavo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40"/>
              <a:buNone/>
            </a:pPr>
            <a:r>
              <a:rPr lang="en" sz="2000"/>
              <a:t>PhD student</a:t>
            </a:r>
            <a:endParaRPr sz="2000"/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40"/>
              <a:buNone/>
            </a:pPr>
            <a:r>
              <a:rPr lang="en" sz="2000"/>
              <a:t> University of Lomé</a:t>
            </a:r>
            <a:endParaRPr sz="2000"/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40"/>
              <a:buNone/>
            </a:pPr>
            <a:r>
              <a:rPr lang="en" sz="2000"/>
              <a:t>Lomé, Togo</a:t>
            </a:r>
            <a:endParaRPr sz="2000"/>
          </a:p>
        </p:txBody>
      </p:sp>
      <p:sp>
        <p:nvSpPr>
          <p:cNvPr id="275" name="Google Shape;275;p38"/>
          <p:cNvSpPr txBox="1">
            <a:spLocks noGrp="1"/>
          </p:cNvSpPr>
          <p:nvPr>
            <p:ph type="ctrTitle"/>
          </p:nvPr>
        </p:nvSpPr>
        <p:spPr>
          <a:xfrm>
            <a:off x="999776" y="1445206"/>
            <a:ext cx="3045313" cy="237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en" sz="2800">
                <a:solidFill>
                  <a:srgbClr val="2F5496"/>
                </a:solidFill>
              </a:rPr>
              <a:t>2026 </a:t>
            </a:r>
            <a:r>
              <a:rPr lang="en" sz="3600">
                <a:solidFill>
                  <a:srgbClr val="2F5496"/>
                </a:solidFill>
              </a:rPr>
              <a:t>James L. Patton Award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endParaRPr sz="3600">
              <a:solidFill>
                <a:srgbClr val="2F5496"/>
              </a:solidFill>
            </a:endParaRPr>
          </a:p>
        </p:txBody>
      </p:sp>
      <p:pic>
        <p:nvPicPr>
          <p:cNvPr id="276" name="Google Shape;276;p38" title="Photo Amétépé HOUNMAVO.jpg"/>
          <p:cNvPicPr preferRelativeResize="0"/>
          <p:nvPr/>
        </p:nvPicPr>
        <p:blipFill rotWithShape="1">
          <a:blip r:embed="rId3">
            <a:alphaModFix/>
          </a:blip>
          <a:srcRect l="39737" t="7158" r="30175"/>
          <a:stretch/>
        </p:blipFill>
        <p:spPr>
          <a:xfrm>
            <a:off x="5218250" y="852275"/>
            <a:ext cx="2751176" cy="37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0"/>
          <p:cNvSpPr txBox="1">
            <a:spLocks noGrp="1"/>
          </p:cNvSpPr>
          <p:nvPr>
            <p:ph type="title"/>
          </p:nvPr>
        </p:nvSpPr>
        <p:spPr>
          <a:xfrm>
            <a:off x="1720475" y="353322"/>
            <a:ext cx="68310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3600">
                <a:solidFill>
                  <a:srgbClr val="2F5496"/>
                </a:solidFill>
              </a:rPr>
              <a:t>Student Science Policy Awards</a:t>
            </a:r>
            <a:endParaRPr/>
          </a:p>
        </p:txBody>
      </p:sp>
      <p:sp>
        <p:nvSpPr>
          <p:cNvPr id="296" name="Google Shape;296;p40"/>
          <p:cNvSpPr txBox="1">
            <a:spLocks noGrp="1"/>
          </p:cNvSpPr>
          <p:nvPr>
            <p:ph type="body" idx="1"/>
          </p:nvPr>
        </p:nvSpPr>
        <p:spPr>
          <a:xfrm>
            <a:off x="1100599" y="1294200"/>
            <a:ext cx="3763200" cy="20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n" sz="2000" b="1"/>
              <a:t>Tayah Lande </a:t>
            </a:r>
            <a:endParaRPr sz="2000"/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n" sz="2000"/>
              <a:t>Iowa State University</a:t>
            </a:r>
            <a:endParaRPr sz="1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800"/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sz="1800"/>
          </a:p>
        </p:txBody>
      </p:sp>
      <p:pic>
        <p:nvPicPr>
          <p:cNvPr id="297" name="Google Shape;297;p40" descr="A drawing of a de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406" y="186430"/>
            <a:ext cx="1025476" cy="1847838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0"/>
          <p:cNvSpPr txBox="1">
            <a:spLocks noGrp="1"/>
          </p:cNvSpPr>
          <p:nvPr>
            <p:ph type="body" idx="1"/>
          </p:nvPr>
        </p:nvSpPr>
        <p:spPr>
          <a:xfrm>
            <a:off x="4665925" y="1294200"/>
            <a:ext cx="3979500" cy="20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n" sz="2000" b="1"/>
              <a:t>Lindsey Mitchell </a:t>
            </a:r>
            <a:endParaRPr sz="2000"/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n" sz="2000"/>
              <a:t>University of Wyoming</a:t>
            </a:r>
            <a:endParaRPr sz="1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800"/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sz="1800"/>
          </a:p>
        </p:txBody>
      </p:sp>
      <p:pic>
        <p:nvPicPr>
          <p:cNvPr id="299" name="Google Shape;299;p40" title="LMitchell_SSPA202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7475" y="2151450"/>
            <a:ext cx="3216406" cy="259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0" title="TLande_SSPA2026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1685728" y="1751035"/>
            <a:ext cx="2592951" cy="339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938</Words>
  <Application>Microsoft Office PowerPoint</Application>
  <PresentationFormat>On-screen Show (16:9)</PresentationFormat>
  <Paragraphs>183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Calibri</vt:lpstr>
      <vt:lpstr>Bebas Neue</vt:lpstr>
      <vt:lpstr>Arial</vt:lpstr>
      <vt:lpstr>Simple Light</vt:lpstr>
      <vt:lpstr>Office Theme</vt:lpstr>
      <vt:lpstr>PowerPoint Presentation</vt:lpstr>
      <vt:lpstr>PowerPoint Presentation</vt:lpstr>
      <vt:lpstr>PowerPoint Presentation</vt:lpstr>
      <vt:lpstr>2026 African Research Fellowships   Jesse Alston Marissa Dyck,  co-Chairs </vt:lpstr>
      <vt:lpstr>2026 Alicia V. Linzey Award  </vt:lpstr>
      <vt:lpstr>PowerPoint Presentation</vt:lpstr>
      <vt:lpstr>PowerPoint Presentation</vt:lpstr>
      <vt:lpstr>2026 James L. Patton Award  </vt:lpstr>
      <vt:lpstr>Student Science Policy Awards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2026 J. Mary Taylor Award</vt:lpstr>
      <vt:lpstr>2026 Rising Undergraduates  in Mammalogy travel support</vt:lpstr>
      <vt:lpstr>2026 Aldo Leopold Award</vt:lpstr>
      <vt:lpstr>2026 Murie Family Conservation Award</vt:lpstr>
      <vt:lpstr>2026 Outstanding Oral Presentation Master’s Student  </vt:lpstr>
      <vt:lpstr>2026 Outstanding Oral Presentation Doctoral Student  </vt:lpstr>
      <vt:lpstr>2026 Grants-in-Aid of Research </vt:lpstr>
      <vt:lpstr>Elizabeth Horner Award </vt:lpstr>
      <vt:lpstr>Albert R. and Alma Shadle Fellowship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Lad Koprowski</dc:creator>
  <cp:lastModifiedBy>Maher, Sean P</cp:lastModifiedBy>
  <cp:revision>3</cp:revision>
  <dcterms:modified xsi:type="dcterms:W3CDTF">2026-06-18T19:49:26Z</dcterms:modified>
</cp:coreProperties>
</file>